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Lst>
  <p:notesMasterIdLst>
    <p:notesMasterId r:id="rId13"/>
  </p:notesMasterIdLst>
  <p:sldIdLst>
    <p:sldId id="256" r:id="rId5"/>
    <p:sldId id="257" r:id="rId6"/>
    <p:sldId id="259" r:id="rId7"/>
    <p:sldId id="258" r:id="rId8"/>
    <p:sldId id="260" r:id="rId9"/>
    <p:sldId id="261" r:id="rId10"/>
    <p:sldId id="262"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800"/>
    <a:srgbClr val="F483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247D73-2ECA-E332-11D9-FDBA01AAD933}" v="16" dt="2021-02-26T10:23:41.409"/>
    <p1510:client id="{F33EC7AC-C613-9145-0B9C-103E3D5AE1B1}" v="9" dt="2021-02-26T10:25:08.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3842" autoAdjust="0"/>
  </p:normalViewPr>
  <p:slideViewPr>
    <p:cSldViewPr snapToGrid="0" snapToObjects="1">
      <p:cViewPr varScale="1">
        <p:scale>
          <a:sx n="63" d="100"/>
          <a:sy n="63" d="100"/>
        </p:scale>
        <p:origin x="7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jeeda Virani" userId="S::sajeedav@world-federation.org::20a3e56f-e822-43eb-a90b-be68ee27a775" providerId="AD" clId="Web-{F33EC7AC-C613-9145-0B9C-103E3D5AE1B1}"/>
    <pc:docChg chg="modSld">
      <pc:chgData name="Sajeeda Virani" userId="S::sajeedav@world-federation.org::20a3e56f-e822-43eb-a90b-be68ee27a775" providerId="AD" clId="Web-{F33EC7AC-C613-9145-0B9C-103E3D5AE1B1}" dt="2021-02-26T10:25:08.418" v="8" actId="1076"/>
      <pc:docMkLst>
        <pc:docMk/>
      </pc:docMkLst>
      <pc:sldChg chg="modSp">
        <pc:chgData name="Sajeeda Virani" userId="S::sajeedav@world-federation.org::20a3e56f-e822-43eb-a90b-be68ee27a775" providerId="AD" clId="Web-{F33EC7AC-C613-9145-0B9C-103E3D5AE1B1}" dt="2021-02-26T10:25:08.418" v="8" actId="1076"/>
        <pc:sldMkLst>
          <pc:docMk/>
          <pc:sldMk cId="30332266" sldId="257"/>
        </pc:sldMkLst>
        <pc:spChg chg="mod">
          <ac:chgData name="Sajeeda Virani" userId="S::sajeedav@world-federation.org::20a3e56f-e822-43eb-a90b-be68ee27a775" providerId="AD" clId="Web-{F33EC7AC-C613-9145-0B9C-103E3D5AE1B1}" dt="2021-02-26T10:24:30.512" v="2" actId="1076"/>
          <ac:spMkLst>
            <pc:docMk/>
            <pc:sldMk cId="30332266" sldId="257"/>
            <ac:spMk id="4" creationId="{4A2BEC33-036D-C548-93AB-6778E0EF0E01}"/>
          </ac:spMkLst>
        </pc:spChg>
        <pc:spChg chg="mod">
          <ac:chgData name="Sajeeda Virani" userId="S::sajeedav@world-federation.org::20a3e56f-e822-43eb-a90b-be68ee27a775" providerId="AD" clId="Web-{F33EC7AC-C613-9145-0B9C-103E3D5AE1B1}" dt="2021-02-26T10:25:08.418" v="7" actId="1076"/>
          <ac:spMkLst>
            <pc:docMk/>
            <pc:sldMk cId="30332266" sldId="257"/>
            <ac:spMk id="5" creationId="{9B87D15B-9B61-F54E-9D07-CA5C124D5917}"/>
          </ac:spMkLst>
        </pc:spChg>
        <pc:spChg chg="mod">
          <ac:chgData name="Sajeeda Virani" userId="S::sajeedav@world-federation.org::20a3e56f-e822-43eb-a90b-be68ee27a775" providerId="AD" clId="Web-{F33EC7AC-C613-9145-0B9C-103E3D5AE1B1}" dt="2021-02-26T10:24:35.309" v="3" actId="1076"/>
          <ac:spMkLst>
            <pc:docMk/>
            <pc:sldMk cId="30332266" sldId="257"/>
            <ac:spMk id="7" creationId="{6BE78F33-811B-7941-B702-1BD60CD7B77A}"/>
          </ac:spMkLst>
        </pc:spChg>
        <pc:spChg chg="mod">
          <ac:chgData name="Sajeeda Virani" userId="S::sajeedav@world-federation.org::20a3e56f-e822-43eb-a90b-be68ee27a775" providerId="AD" clId="Web-{F33EC7AC-C613-9145-0B9C-103E3D5AE1B1}" dt="2021-02-26T10:25:08.418" v="8" actId="1076"/>
          <ac:spMkLst>
            <pc:docMk/>
            <pc:sldMk cId="30332266" sldId="257"/>
            <ac:spMk id="8" creationId="{98CED3B6-4CA1-2842-98CE-9750583C23A4}"/>
          </ac:spMkLst>
        </pc:spChg>
        <pc:spChg chg="mod">
          <ac:chgData name="Sajeeda Virani" userId="S::sajeedav@world-federation.org::20a3e56f-e822-43eb-a90b-be68ee27a775" providerId="AD" clId="Web-{F33EC7AC-C613-9145-0B9C-103E3D5AE1B1}" dt="2021-02-26T10:24:58.668" v="6" actId="1076"/>
          <ac:spMkLst>
            <pc:docMk/>
            <pc:sldMk cId="30332266" sldId="257"/>
            <ac:spMk id="9" creationId="{0C29673A-1F51-433B-927E-D59413B9CE61}"/>
          </ac:spMkLst>
        </pc:spChg>
      </pc:sldChg>
    </pc:docChg>
  </pc:docChgLst>
  <pc:docChgLst>
    <pc:chgData name="Sajeeda Virani" userId="S::sajeedav@world-federation.org::20a3e56f-e822-43eb-a90b-be68ee27a775" providerId="AD" clId="Web-{B5247D73-2ECA-E332-11D9-FDBA01AAD933}"/>
    <pc:docChg chg="modSld">
      <pc:chgData name="Sajeeda Virani" userId="S::sajeedav@world-federation.org::20a3e56f-e822-43eb-a90b-be68ee27a775" providerId="AD" clId="Web-{B5247D73-2ECA-E332-11D9-FDBA01AAD933}" dt="2021-02-26T10:23:41.409" v="13" actId="20577"/>
      <pc:docMkLst>
        <pc:docMk/>
      </pc:docMkLst>
      <pc:sldChg chg="addSp delSp modSp">
        <pc:chgData name="Sajeeda Virani" userId="S::sajeedav@world-federation.org::20a3e56f-e822-43eb-a90b-be68ee27a775" providerId="AD" clId="Web-{B5247D73-2ECA-E332-11D9-FDBA01AAD933}" dt="2021-02-26T10:23:41.409" v="13" actId="20577"/>
        <pc:sldMkLst>
          <pc:docMk/>
          <pc:sldMk cId="30332266" sldId="257"/>
        </pc:sldMkLst>
        <pc:spChg chg="add mod">
          <ac:chgData name="Sajeeda Virani" userId="S::sajeedav@world-federation.org::20a3e56f-e822-43eb-a90b-be68ee27a775" providerId="AD" clId="Web-{B5247D73-2ECA-E332-11D9-FDBA01AAD933}" dt="2021-02-26T10:23:41.409" v="13" actId="20577"/>
          <ac:spMkLst>
            <pc:docMk/>
            <pc:sldMk cId="30332266" sldId="257"/>
            <ac:spMk id="9" creationId="{0C29673A-1F51-433B-927E-D59413B9CE61}"/>
          </ac:spMkLst>
        </pc:spChg>
        <pc:spChg chg="add del">
          <ac:chgData name="Sajeeda Virani" userId="S::sajeedav@world-federation.org::20a3e56f-e822-43eb-a90b-be68ee27a775" providerId="AD" clId="Web-{B5247D73-2ECA-E332-11D9-FDBA01AAD933}" dt="2021-02-26T10:22:22.142" v="3"/>
          <ac:spMkLst>
            <pc:docMk/>
            <pc:sldMk cId="30332266" sldId="257"/>
            <ac:spMk id="10" creationId="{F38CF419-EA9D-44B0-BBD8-3E53D9E5C9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6A1BA-7643-A240-AB1D-59F04BC708D4}" type="datetimeFigureOut">
              <a:rPr lang="en-US" smtClean="0"/>
              <a:t>2/26/2021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493F9-43C2-C94F-9779-131A84970B97}" type="slidenum">
              <a:rPr lang="en-US" smtClean="0"/>
              <a:t>‹#›</a:t>
            </a:fld>
            <a:endParaRPr lang="en-US"/>
          </a:p>
        </p:txBody>
      </p:sp>
    </p:spTree>
    <p:extLst>
      <p:ext uri="{BB962C8B-B14F-4D97-AF65-F5344CB8AC3E}">
        <p14:creationId xmlns:p14="http://schemas.microsoft.com/office/powerpoint/2010/main" val="680190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is a more hands on lesson and doesn’t require a lot of use of the presentation. Most of it is making students understand by actions</a:t>
            </a:r>
          </a:p>
        </p:txBody>
      </p:sp>
      <p:sp>
        <p:nvSpPr>
          <p:cNvPr id="4" name="Slide Number Placeholder 3"/>
          <p:cNvSpPr>
            <a:spLocks noGrp="1"/>
          </p:cNvSpPr>
          <p:nvPr>
            <p:ph type="sldNum" sz="quarter" idx="5"/>
          </p:nvPr>
        </p:nvSpPr>
        <p:spPr/>
        <p:txBody>
          <a:bodyPr/>
          <a:lstStyle/>
          <a:p>
            <a:fld id="{8B4493F9-43C2-C94F-9779-131A84970B97}" type="slidenum">
              <a:rPr lang="en-US" smtClean="0"/>
              <a:t>1</a:t>
            </a:fld>
            <a:endParaRPr lang="en-US"/>
          </a:p>
        </p:txBody>
      </p:sp>
    </p:spTree>
    <p:extLst>
      <p:ext uri="{BB962C8B-B14F-4D97-AF65-F5344CB8AC3E}">
        <p14:creationId xmlns:p14="http://schemas.microsoft.com/office/powerpoint/2010/main" val="412651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Start by a mini review of last weeks lesson and then  ask: ‘Did any of you call out to Allah during the week?’ Allow students to answer but move quickly from one to the other so that all those who want to contribute can get a word in.</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Ask this question: ‘If I go far, far away into a desert and call out to Allah, will He hear me?’</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They should respond: ‘Yes.’</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Then ask: ‘What if I go deep into the ocean, all the way down? Will He hear me then?’</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They should all answer: ‘Yes.’</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Then ask: ‘Can Allah see me everywhere too?’ Listen to their answers, then say: ‘Let’s watch a video about three little squirrels before we answer that question.’ VIDEO LINK IN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Play the video. The video ends with a question: does this mean Allah is everywhere?</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The students will all respond: ‘Yes!’</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Then ask them: ‘How is He everywhere? Does He have hands and legs? Is He very, very big so that He can be everywhere?’</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The students may look confused and some may answer ‘yes’ while some may say ‘no’.</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Then explain slowly: ‘Allah does not have a body like us, so this means He is not in any one place. He is everywhere.’ Spread your arms wide. ‘This means that He hears us and sees us everywhere.’ Spread your arms wide again. </a:t>
            </a:r>
            <a:endParaRPr lang="en-CA"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B4493F9-43C2-C94F-9779-131A84970B97}" type="slidenum">
              <a:rPr lang="en-US" smtClean="0"/>
              <a:t>3</a:t>
            </a:fld>
            <a:endParaRPr lang="en-US"/>
          </a:p>
        </p:txBody>
      </p:sp>
    </p:spTree>
    <p:extLst>
      <p:ext uri="{BB962C8B-B14F-4D97-AF65-F5344CB8AC3E}">
        <p14:creationId xmlns:p14="http://schemas.microsoft.com/office/powerpoint/2010/main" val="373680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Explain that the Qur’an tells us: </a:t>
            </a:r>
            <a:r>
              <a:rPr lang="en-CA" sz="1200" i="1" kern="1200" dirty="0">
                <a:solidFill>
                  <a:schemeClr val="tx1"/>
                </a:solidFill>
                <a:effectLst/>
                <a:latin typeface="+mn-lt"/>
                <a:ea typeface="+mn-ea"/>
                <a:cs typeface="+mn-cs"/>
              </a:rPr>
              <a:t>fa </a:t>
            </a:r>
            <a:r>
              <a:rPr lang="en-CA" sz="1200" i="1" kern="1200" dirty="0" err="1">
                <a:solidFill>
                  <a:schemeClr val="tx1"/>
                </a:solidFill>
                <a:effectLst/>
                <a:latin typeface="+mn-lt"/>
                <a:ea typeface="+mn-ea"/>
                <a:cs typeface="+mn-cs"/>
              </a:rPr>
              <a:t>aynama</a:t>
            </a:r>
            <a:r>
              <a:rPr lang="en-CA" sz="1200" i="1" kern="1200" dirty="0">
                <a:solidFill>
                  <a:schemeClr val="tx1"/>
                </a:solidFill>
                <a:effectLst/>
                <a:latin typeface="+mn-lt"/>
                <a:ea typeface="+mn-ea"/>
                <a:cs typeface="+mn-cs"/>
              </a:rPr>
              <a:t> </a:t>
            </a:r>
            <a:r>
              <a:rPr lang="en-CA" sz="1200" i="1" kern="1200" dirty="0" err="1">
                <a:solidFill>
                  <a:schemeClr val="tx1"/>
                </a:solidFill>
                <a:effectLst/>
                <a:latin typeface="+mn-lt"/>
                <a:ea typeface="+mn-ea"/>
                <a:cs typeface="+mn-cs"/>
              </a:rPr>
              <a:t>tuwallu</a:t>
            </a:r>
            <a:r>
              <a:rPr lang="en-CA" sz="1200" i="1" kern="1200" dirty="0">
                <a:solidFill>
                  <a:schemeClr val="tx1"/>
                </a:solidFill>
                <a:effectLst/>
                <a:latin typeface="+mn-lt"/>
                <a:ea typeface="+mn-ea"/>
                <a:cs typeface="+mn-cs"/>
              </a:rPr>
              <a:t> fa </a:t>
            </a:r>
            <a:r>
              <a:rPr lang="en-CA" sz="1200" i="1" kern="1200" dirty="0" err="1">
                <a:solidFill>
                  <a:schemeClr val="tx1"/>
                </a:solidFill>
                <a:effectLst/>
                <a:latin typeface="+mn-lt"/>
                <a:ea typeface="+mn-ea"/>
                <a:cs typeface="+mn-cs"/>
              </a:rPr>
              <a:t>thamma</a:t>
            </a:r>
            <a:r>
              <a:rPr lang="en-CA" sz="1200" i="1" kern="1200" dirty="0">
                <a:solidFill>
                  <a:schemeClr val="tx1"/>
                </a:solidFill>
                <a:effectLst/>
                <a:latin typeface="+mn-lt"/>
                <a:ea typeface="+mn-ea"/>
                <a:cs typeface="+mn-cs"/>
              </a:rPr>
              <a:t> </a:t>
            </a:r>
            <a:r>
              <a:rPr lang="en-CA" sz="1200" i="1" kern="1200" dirty="0" err="1">
                <a:solidFill>
                  <a:schemeClr val="tx1"/>
                </a:solidFill>
                <a:effectLst/>
                <a:latin typeface="+mn-lt"/>
                <a:ea typeface="+mn-ea"/>
                <a:cs typeface="+mn-cs"/>
              </a:rPr>
              <a:t>wajhullah</a:t>
            </a:r>
            <a:r>
              <a:rPr lang="en-CA" sz="1200" i="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 so wherever you turn, Allah is there. </a:t>
            </a:r>
            <a:endParaRPr lang="en-CA" dirty="0">
              <a:effectLst/>
            </a:endParaRPr>
          </a:p>
          <a:p>
            <a:r>
              <a:rPr lang="en-CA" sz="1200" kern="1200" dirty="0">
                <a:solidFill>
                  <a:schemeClr val="tx1"/>
                </a:solidFill>
                <a:effectLst/>
                <a:latin typeface="+mn-lt"/>
                <a:ea typeface="+mn-ea"/>
                <a:cs typeface="+mn-cs"/>
              </a:rPr>
              <a:t>Break up the </a:t>
            </a:r>
            <a:r>
              <a:rPr lang="en-CA" sz="1200" i="1" kern="1200" dirty="0">
                <a:solidFill>
                  <a:schemeClr val="tx1"/>
                </a:solidFill>
                <a:effectLst/>
                <a:latin typeface="+mn-lt"/>
                <a:ea typeface="+mn-ea"/>
                <a:cs typeface="+mn-cs"/>
              </a:rPr>
              <a:t>ayah </a:t>
            </a:r>
            <a:r>
              <a:rPr lang="en-CA" sz="1200" kern="1200" dirty="0">
                <a:solidFill>
                  <a:schemeClr val="tx1"/>
                </a:solidFill>
                <a:effectLst/>
                <a:latin typeface="+mn-lt"/>
                <a:ea typeface="+mn-ea"/>
                <a:cs typeface="+mn-cs"/>
              </a:rPr>
              <a:t>and let the children repeat after you: </a:t>
            </a:r>
            <a:r>
              <a:rPr lang="en-CA" sz="1200" i="1" kern="1200" dirty="0">
                <a:solidFill>
                  <a:schemeClr val="tx1"/>
                </a:solidFill>
                <a:effectLst/>
                <a:latin typeface="+mn-lt"/>
                <a:ea typeface="+mn-ea"/>
                <a:cs typeface="+mn-cs"/>
              </a:rPr>
              <a:t>fa </a:t>
            </a:r>
            <a:r>
              <a:rPr lang="en-CA" sz="1200" i="1" kern="1200" dirty="0" err="1">
                <a:solidFill>
                  <a:schemeClr val="tx1"/>
                </a:solidFill>
                <a:effectLst/>
                <a:latin typeface="+mn-lt"/>
                <a:ea typeface="+mn-ea"/>
                <a:cs typeface="+mn-cs"/>
              </a:rPr>
              <a:t>aynama</a:t>
            </a:r>
            <a:r>
              <a:rPr lang="en-CA" sz="1200" i="1" kern="1200" dirty="0">
                <a:solidFill>
                  <a:schemeClr val="tx1"/>
                </a:solidFill>
                <a:effectLst/>
                <a:latin typeface="+mn-lt"/>
                <a:ea typeface="+mn-ea"/>
                <a:cs typeface="+mn-cs"/>
              </a:rPr>
              <a:t> – </a:t>
            </a:r>
            <a:r>
              <a:rPr lang="en-CA" sz="1200" i="1" kern="1200" dirty="0" err="1">
                <a:solidFill>
                  <a:schemeClr val="tx1"/>
                </a:solidFill>
                <a:effectLst/>
                <a:latin typeface="+mn-lt"/>
                <a:ea typeface="+mn-ea"/>
                <a:cs typeface="+mn-cs"/>
              </a:rPr>
              <a:t>tuwallu</a:t>
            </a:r>
            <a:r>
              <a:rPr lang="en-CA" sz="1200" i="1" kern="1200" dirty="0">
                <a:solidFill>
                  <a:schemeClr val="tx1"/>
                </a:solidFill>
                <a:effectLst/>
                <a:latin typeface="+mn-lt"/>
                <a:ea typeface="+mn-ea"/>
                <a:cs typeface="+mn-cs"/>
              </a:rPr>
              <a:t> – fa </a:t>
            </a:r>
            <a:r>
              <a:rPr lang="en-CA" sz="1200" i="1" kern="1200" dirty="0" err="1">
                <a:solidFill>
                  <a:schemeClr val="tx1"/>
                </a:solidFill>
                <a:effectLst/>
                <a:latin typeface="+mn-lt"/>
                <a:ea typeface="+mn-ea"/>
                <a:cs typeface="+mn-cs"/>
              </a:rPr>
              <a:t>thamma</a:t>
            </a:r>
            <a:r>
              <a:rPr lang="en-CA" sz="1200" i="1" kern="1200" dirty="0">
                <a:solidFill>
                  <a:schemeClr val="tx1"/>
                </a:solidFill>
                <a:effectLst/>
                <a:latin typeface="+mn-lt"/>
                <a:ea typeface="+mn-ea"/>
                <a:cs typeface="+mn-cs"/>
              </a:rPr>
              <a:t> – </a:t>
            </a:r>
            <a:r>
              <a:rPr lang="en-CA" sz="1200" i="1" kern="1200" dirty="0" err="1">
                <a:solidFill>
                  <a:schemeClr val="tx1"/>
                </a:solidFill>
                <a:effectLst/>
                <a:latin typeface="+mn-lt"/>
                <a:ea typeface="+mn-ea"/>
                <a:cs typeface="+mn-cs"/>
              </a:rPr>
              <a:t>wajhullah</a:t>
            </a:r>
            <a:r>
              <a:rPr lang="en-CA" sz="1200" kern="1200" dirty="0">
                <a:solidFill>
                  <a:schemeClr val="tx1"/>
                </a:solidFill>
                <a:effectLst/>
                <a:latin typeface="+mn-lt"/>
                <a:ea typeface="+mn-ea"/>
                <a:cs typeface="+mn-cs"/>
              </a:rPr>
              <a:t>. </a:t>
            </a:r>
            <a:endParaRPr lang="en-CA" dirty="0">
              <a:effectLst/>
            </a:endParaRPr>
          </a:p>
          <a:p>
            <a:endParaRPr lang="en-US" dirty="0"/>
          </a:p>
        </p:txBody>
      </p:sp>
      <p:sp>
        <p:nvSpPr>
          <p:cNvPr id="4" name="Slide Number Placeholder 3"/>
          <p:cNvSpPr>
            <a:spLocks noGrp="1"/>
          </p:cNvSpPr>
          <p:nvPr>
            <p:ph type="sldNum" sz="quarter" idx="5"/>
          </p:nvPr>
        </p:nvSpPr>
        <p:spPr/>
        <p:txBody>
          <a:bodyPr/>
          <a:lstStyle/>
          <a:p>
            <a:fld id="{8B4493F9-43C2-C94F-9779-131A84970B97}" type="slidenum">
              <a:rPr lang="en-US" smtClean="0"/>
              <a:t>4</a:t>
            </a:fld>
            <a:endParaRPr lang="en-US"/>
          </a:p>
        </p:txBody>
      </p:sp>
    </p:spTree>
    <p:extLst>
      <p:ext uri="{BB962C8B-B14F-4D97-AF65-F5344CB8AC3E}">
        <p14:creationId xmlns:p14="http://schemas.microsoft.com/office/powerpoint/2010/main" val="2295212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Play the rhyme and demonstrate the actions to your class.  - The actions to the rhymes can be found on the MCE website, or linked here: </a:t>
            </a:r>
            <a:r>
              <a:rPr lang="en-CA" sz="1200" kern="1200" dirty="0">
                <a:solidFill>
                  <a:schemeClr val="accent1"/>
                </a:solidFill>
                <a:effectLst/>
                <a:latin typeface="+mn-lt"/>
                <a:ea typeface="+mn-ea"/>
                <a:cs typeface="+mn-cs"/>
              </a:rPr>
              <a:t>https://madrasahonline.org/wp-content/uploads/2018/12/1A03_LO1_rhyme-actions.pdf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chemeClr val="accent1"/>
              </a:solidFill>
              <a:effectLst/>
            </a:endParaRPr>
          </a:p>
          <a:p>
            <a:endParaRPr lang="en-US" dirty="0"/>
          </a:p>
        </p:txBody>
      </p:sp>
      <p:sp>
        <p:nvSpPr>
          <p:cNvPr id="4" name="Slide Number Placeholder 3"/>
          <p:cNvSpPr>
            <a:spLocks noGrp="1"/>
          </p:cNvSpPr>
          <p:nvPr>
            <p:ph type="sldNum" sz="quarter" idx="5"/>
          </p:nvPr>
        </p:nvSpPr>
        <p:spPr/>
        <p:txBody>
          <a:bodyPr/>
          <a:lstStyle/>
          <a:p>
            <a:fld id="{8B4493F9-43C2-C94F-9779-131A84970B97}" type="slidenum">
              <a:rPr lang="en-US" smtClean="0"/>
              <a:t>5</a:t>
            </a:fld>
            <a:endParaRPr lang="en-US"/>
          </a:p>
        </p:txBody>
      </p:sp>
    </p:spTree>
    <p:extLst>
      <p:ext uri="{BB962C8B-B14F-4D97-AF65-F5344CB8AC3E}">
        <p14:creationId xmlns:p14="http://schemas.microsoft.com/office/powerpoint/2010/main" val="99715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Start this activity by saying: ‘We now know that Allah hears and sees us everywhere, no matter where we are.’ Then ask: ‘Is Allah seeing that we are all at </a:t>
            </a:r>
            <a:r>
              <a:rPr lang="en-CA" sz="1200" i="1" kern="1200" dirty="0">
                <a:solidFill>
                  <a:schemeClr val="tx1"/>
                </a:solidFill>
                <a:effectLst/>
                <a:latin typeface="+mn-lt"/>
                <a:ea typeface="+mn-ea"/>
                <a:cs typeface="+mn-cs"/>
              </a:rPr>
              <a:t>madrasah </a:t>
            </a:r>
            <a:r>
              <a:rPr lang="en-CA" sz="1200" kern="1200" dirty="0">
                <a:solidFill>
                  <a:schemeClr val="tx1"/>
                </a:solidFill>
                <a:effectLst/>
                <a:latin typeface="+mn-lt"/>
                <a:ea typeface="+mn-ea"/>
                <a:cs typeface="+mn-cs"/>
              </a:rPr>
              <a:t>today?’ They will answer: ‘Yes!’</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Ask: ‘Is Allah hearing us talk about Him right now?’ They will answer: ‘Yes!’</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Ask: ‘Does this mean that Allah knows everything we do?’ They will most likely answer: ‘Yes!’ </a:t>
            </a:r>
            <a:endParaRPr lang="en-CA" dirty="0">
              <a:effectLst/>
            </a:endParaRPr>
          </a:p>
          <a:p>
            <a:r>
              <a:rPr lang="en-CA" sz="1200" kern="1200" dirty="0">
                <a:solidFill>
                  <a:schemeClr val="tx1"/>
                </a:solidFill>
                <a:effectLst/>
                <a:latin typeface="+mn-lt"/>
                <a:ea typeface="+mn-ea"/>
                <a:cs typeface="+mn-cs"/>
              </a:rPr>
              <a:t>Take the discussion further by hiding an eraser in one of your hands, making sure the children did not see. Now put both fists forward and ask if Allah knows which hand the eraser is in. They will say: ‘Yes He does!’ Go further by showing them the picture of a pregnant mother. Ask them if they have ever seen a lady with a baby in her tummy. Then ask them if Allah knows whether the baby will be a boy or a girl and if He knows what colour the eyes and hair would be. They should answer ‘yes’ to all the questions. </a:t>
            </a:r>
            <a:endParaRPr lang="en-CA" dirty="0">
              <a:effectLst/>
            </a:endParaRPr>
          </a:p>
          <a:p>
            <a:endParaRPr lang="en-US" dirty="0"/>
          </a:p>
        </p:txBody>
      </p:sp>
      <p:sp>
        <p:nvSpPr>
          <p:cNvPr id="4" name="Slide Number Placeholder 3"/>
          <p:cNvSpPr>
            <a:spLocks noGrp="1"/>
          </p:cNvSpPr>
          <p:nvPr>
            <p:ph type="sldNum" sz="quarter" idx="5"/>
          </p:nvPr>
        </p:nvSpPr>
        <p:spPr/>
        <p:txBody>
          <a:bodyPr/>
          <a:lstStyle/>
          <a:p>
            <a:fld id="{8B4493F9-43C2-C94F-9779-131A84970B97}" type="slidenum">
              <a:rPr lang="en-US" smtClean="0"/>
              <a:t>6</a:t>
            </a:fld>
            <a:endParaRPr lang="en-US"/>
          </a:p>
        </p:txBody>
      </p:sp>
    </p:spTree>
    <p:extLst>
      <p:ext uri="{BB962C8B-B14F-4D97-AF65-F5344CB8AC3E}">
        <p14:creationId xmlns:p14="http://schemas.microsoft.com/office/powerpoint/2010/main" val="3240009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Now share that one of Allah’s beautiful names is </a:t>
            </a:r>
            <a:r>
              <a:rPr lang="en-CA" sz="1200" i="1" kern="1200" dirty="0">
                <a:solidFill>
                  <a:schemeClr val="tx1"/>
                </a:solidFill>
                <a:effectLst/>
                <a:latin typeface="+mn-lt"/>
                <a:ea typeface="+mn-ea"/>
                <a:cs typeface="+mn-cs"/>
              </a:rPr>
              <a:t>al-Aleem </a:t>
            </a:r>
            <a:r>
              <a:rPr lang="en-CA" sz="1200" kern="1200" dirty="0">
                <a:solidFill>
                  <a:schemeClr val="tx1"/>
                </a:solidFill>
                <a:effectLst/>
                <a:latin typeface="+mn-lt"/>
                <a:ea typeface="+mn-ea"/>
                <a:cs typeface="+mn-cs"/>
              </a:rPr>
              <a:t>– the all-knowing. He knows everything!</a:t>
            </a:r>
            <a:br>
              <a:rPr lang="en-CA"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8B4493F9-43C2-C94F-9779-131A84970B97}" type="slidenum">
              <a:rPr lang="en-US" smtClean="0"/>
              <a:t>7</a:t>
            </a:fld>
            <a:endParaRPr lang="en-US"/>
          </a:p>
        </p:txBody>
      </p:sp>
    </p:spTree>
    <p:extLst>
      <p:ext uri="{BB962C8B-B14F-4D97-AF65-F5344CB8AC3E}">
        <p14:creationId xmlns:p14="http://schemas.microsoft.com/office/powerpoint/2010/main" val="1951412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story if you have the time</a:t>
            </a:r>
          </a:p>
        </p:txBody>
      </p:sp>
      <p:sp>
        <p:nvSpPr>
          <p:cNvPr id="4" name="Slide Number Placeholder 3"/>
          <p:cNvSpPr>
            <a:spLocks noGrp="1"/>
          </p:cNvSpPr>
          <p:nvPr>
            <p:ph type="sldNum" sz="quarter" idx="5"/>
          </p:nvPr>
        </p:nvSpPr>
        <p:spPr/>
        <p:txBody>
          <a:bodyPr/>
          <a:lstStyle/>
          <a:p>
            <a:fld id="{8B4493F9-43C2-C94F-9779-131A84970B97}" type="slidenum">
              <a:rPr lang="en-US" smtClean="0"/>
              <a:t>8</a:t>
            </a:fld>
            <a:endParaRPr lang="en-US"/>
          </a:p>
        </p:txBody>
      </p:sp>
    </p:spTree>
    <p:extLst>
      <p:ext uri="{BB962C8B-B14F-4D97-AF65-F5344CB8AC3E}">
        <p14:creationId xmlns:p14="http://schemas.microsoft.com/office/powerpoint/2010/main" val="3835534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2/26/2021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2/26/2021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2/26/2021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2/26/2021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2/26/2021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2/26/2021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2/26/2021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2/26/2021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2/26/2021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pic>
        <p:nvPicPr>
          <p:cNvPr id="9" name="Picture 8">
            <a:extLst>
              <a:ext uri="{FF2B5EF4-FFF2-40B4-BE49-F238E27FC236}">
                <a16:creationId xmlns:a16="http://schemas.microsoft.com/office/drawing/2014/main" id="{73A7A44D-E1E2-4E02-95FF-16F81DF233A8}"/>
              </a:ext>
            </a:extLst>
          </p:cNvPr>
          <p:cNvPicPr>
            <a:picLocks noChangeAspect="1"/>
          </p:cNvPicPr>
          <p:nvPr userDrawn="1"/>
        </p:nvPicPr>
        <p:blipFill>
          <a:blip r:embed="rId13"/>
          <a:stretch>
            <a:fillRect/>
          </a:stretch>
        </p:blipFill>
        <p:spPr>
          <a:xfrm>
            <a:off x="415860" y="5333582"/>
            <a:ext cx="1009650" cy="1111250"/>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adrasahonline.org/resource/1a03_lo1_misri-bunch-vide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C324B-D0EB-6D4F-BBA9-7E2866894192}"/>
              </a:ext>
            </a:extLst>
          </p:cNvPr>
          <p:cNvSpPr>
            <a:spLocks noGrp="1"/>
          </p:cNvSpPr>
          <p:nvPr>
            <p:ph type="ctrTitle"/>
          </p:nvPr>
        </p:nvSpPr>
        <p:spPr/>
        <p:txBody>
          <a:bodyPr/>
          <a:lstStyle/>
          <a:p>
            <a:pPr>
              <a:lnSpc>
                <a:spcPct val="100000"/>
              </a:lnSpc>
            </a:pPr>
            <a:r>
              <a:rPr lang="en-US" sz="4800" dirty="0">
                <a:solidFill>
                  <a:srgbClr val="F48309"/>
                </a:solidFill>
                <a:latin typeface="Franklin Gothic Medium Cond" panose="020B0606030402020204" pitchFamily="34" charset="0"/>
                <a:cs typeface="Castellar" panose="020F0502020204030204" pitchFamily="34" charset="0"/>
              </a:rPr>
              <a:t>Allah is everywhere, </a:t>
            </a:r>
            <a:br>
              <a:rPr lang="en-US" sz="4800" dirty="0">
                <a:solidFill>
                  <a:srgbClr val="F48309"/>
                </a:solidFill>
                <a:latin typeface="Franklin Gothic Medium Cond" panose="020B0606030402020204" pitchFamily="34" charset="0"/>
                <a:cs typeface="Castellar" panose="020F0502020204030204" pitchFamily="34" charset="0"/>
              </a:rPr>
            </a:br>
            <a:r>
              <a:rPr lang="en-US" sz="4800" dirty="0">
                <a:solidFill>
                  <a:srgbClr val="F48309"/>
                </a:solidFill>
                <a:latin typeface="Franklin Gothic Medium Cond" panose="020B0606030402020204" pitchFamily="34" charset="0"/>
                <a:cs typeface="Castellar" panose="020F0502020204030204" pitchFamily="34" charset="0"/>
              </a:rPr>
              <a:t>knows everything and </a:t>
            </a:r>
            <a:br>
              <a:rPr lang="en-US" sz="4800" dirty="0">
                <a:solidFill>
                  <a:srgbClr val="F48309"/>
                </a:solidFill>
                <a:latin typeface="Franklin Gothic Medium Cond" panose="020B0606030402020204" pitchFamily="34" charset="0"/>
                <a:cs typeface="Castellar" panose="020F0502020204030204" pitchFamily="34" charset="0"/>
              </a:rPr>
            </a:br>
            <a:r>
              <a:rPr lang="en-US" sz="4800" dirty="0">
                <a:solidFill>
                  <a:srgbClr val="F48309"/>
                </a:solidFill>
                <a:latin typeface="Franklin Gothic Medium Cond" panose="020B0606030402020204" pitchFamily="34" charset="0"/>
                <a:cs typeface="Castellar" panose="020F0502020204030204" pitchFamily="34" charset="0"/>
              </a:rPr>
              <a:t>he is the most powerful</a:t>
            </a:r>
          </a:p>
        </p:txBody>
      </p:sp>
      <p:sp>
        <p:nvSpPr>
          <p:cNvPr id="3" name="Subtitle 2">
            <a:extLst>
              <a:ext uri="{FF2B5EF4-FFF2-40B4-BE49-F238E27FC236}">
                <a16:creationId xmlns:a16="http://schemas.microsoft.com/office/drawing/2014/main" id="{E57E426F-8D2E-3947-A1C9-CAF83E367951}"/>
              </a:ext>
            </a:extLst>
          </p:cNvPr>
          <p:cNvSpPr>
            <a:spLocks noGrp="1"/>
          </p:cNvSpPr>
          <p:nvPr>
            <p:ph type="subTitle" idx="1"/>
          </p:nvPr>
        </p:nvSpPr>
        <p:spPr/>
        <p:txBody>
          <a:bodyPr/>
          <a:lstStyle/>
          <a:p>
            <a:r>
              <a:rPr lang="en-US" dirty="0"/>
              <a:t>LESSON 1A03</a:t>
            </a:r>
          </a:p>
        </p:txBody>
      </p:sp>
      <p:sp>
        <p:nvSpPr>
          <p:cNvPr id="5" name="AutoShape 2" descr="Allah - Wikipedia">
            <a:extLst>
              <a:ext uri="{FF2B5EF4-FFF2-40B4-BE49-F238E27FC236}">
                <a16:creationId xmlns:a16="http://schemas.microsoft.com/office/drawing/2014/main" id="{A84BA1CF-8BCA-2446-9676-217E49C625B1}"/>
              </a:ext>
            </a:extLst>
          </p:cNvPr>
          <p:cNvSpPr>
            <a:spLocks noChangeAspect="1" noChangeArrowheads="1"/>
          </p:cNvSpPr>
          <p:nvPr/>
        </p:nvSpPr>
        <p:spPr bwMode="auto">
          <a:xfrm>
            <a:off x="5943599" y="3276599"/>
            <a:ext cx="1383175" cy="1383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28ABDC21-860B-9B43-B502-74445A975EA1}"/>
              </a:ext>
            </a:extLst>
          </p:cNvPr>
          <p:cNvPicPr>
            <a:picLocks noChangeAspect="1"/>
          </p:cNvPicPr>
          <p:nvPr/>
        </p:nvPicPr>
        <p:blipFill>
          <a:blip r:embed="rId3"/>
          <a:stretch>
            <a:fillRect/>
          </a:stretch>
        </p:blipFill>
        <p:spPr>
          <a:xfrm>
            <a:off x="8938631" y="1652493"/>
            <a:ext cx="1422400" cy="1422400"/>
          </a:xfrm>
          <a:prstGeom prst="rect">
            <a:avLst/>
          </a:prstGeom>
        </p:spPr>
      </p:pic>
      <p:pic>
        <p:nvPicPr>
          <p:cNvPr id="6" name="Picture 5">
            <a:extLst>
              <a:ext uri="{FF2B5EF4-FFF2-40B4-BE49-F238E27FC236}">
                <a16:creationId xmlns:a16="http://schemas.microsoft.com/office/drawing/2014/main" id="{0D5A4A16-2014-406A-A745-97BD7C5F27BB}"/>
              </a:ext>
            </a:extLst>
          </p:cNvPr>
          <p:cNvPicPr>
            <a:picLocks noChangeAspect="1"/>
          </p:cNvPicPr>
          <p:nvPr/>
        </p:nvPicPr>
        <p:blipFill>
          <a:blip r:embed="rId4"/>
          <a:stretch>
            <a:fillRect/>
          </a:stretch>
        </p:blipFill>
        <p:spPr>
          <a:xfrm>
            <a:off x="125095" y="5626735"/>
            <a:ext cx="1009650" cy="1111250"/>
          </a:xfrm>
          <a:prstGeom prst="rect">
            <a:avLst/>
          </a:prstGeom>
        </p:spPr>
      </p:pic>
    </p:spTree>
    <p:extLst>
      <p:ext uri="{BB962C8B-B14F-4D97-AF65-F5344CB8AC3E}">
        <p14:creationId xmlns:p14="http://schemas.microsoft.com/office/powerpoint/2010/main" val="1402455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E9E5-30F0-EA49-8325-D80D19C2DC96}"/>
              </a:ext>
            </a:extLst>
          </p:cNvPr>
          <p:cNvSpPr>
            <a:spLocks noGrp="1"/>
          </p:cNvSpPr>
          <p:nvPr>
            <p:ph type="title"/>
          </p:nvPr>
        </p:nvSpPr>
        <p:spPr/>
        <p:txBody>
          <a:bodyPr/>
          <a:lstStyle/>
          <a:p>
            <a:r>
              <a:rPr lang="en-US" dirty="0">
                <a:solidFill>
                  <a:srgbClr val="FF8800"/>
                </a:solidFill>
                <a:latin typeface="Franklin Gothic Medium" panose="020B0603020102020204" pitchFamily="34" charset="0"/>
              </a:rPr>
              <a:t>LEARNING OBJECTIVES</a:t>
            </a:r>
          </a:p>
        </p:txBody>
      </p:sp>
      <p:sp>
        <p:nvSpPr>
          <p:cNvPr id="4" name="Rectangle 3">
            <a:extLst>
              <a:ext uri="{FF2B5EF4-FFF2-40B4-BE49-F238E27FC236}">
                <a16:creationId xmlns:a16="http://schemas.microsoft.com/office/drawing/2014/main" id="{4A2BEC33-036D-C548-93AB-6778E0EF0E01}"/>
              </a:ext>
            </a:extLst>
          </p:cNvPr>
          <p:cNvSpPr/>
          <p:nvPr/>
        </p:nvSpPr>
        <p:spPr>
          <a:xfrm>
            <a:off x="1098115" y="1915230"/>
            <a:ext cx="10058400" cy="103361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B87D15B-9B61-F54E-9D07-CA5C124D5917}"/>
              </a:ext>
            </a:extLst>
          </p:cNvPr>
          <p:cNvSpPr/>
          <p:nvPr/>
        </p:nvSpPr>
        <p:spPr>
          <a:xfrm>
            <a:off x="1098115" y="3082544"/>
            <a:ext cx="10058400" cy="1033619"/>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6BE78F33-811B-7941-B702-1BD60CD7B77A}"/>
              </a:ext>
            </a:extLst>
          </p:cNvPr>
          <p:cNvSpPr txBox="1">
            <a:spLocks/>
          </p:cNvSpPr>
          <p:nvPr/>
        </p:nvSpPr>
        <p:spPr>
          <a:xfrm>
            <a:off x="1709797" y="1656986"/>
            <a:ext cx="11730557" cy="15087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CA" sz="3600" dirty="0">
                <a:solidFill>
                  <a:schemeClr val="bg1"/>
                </a:solidFill>
                <a:latin typeface="Franklin Gothic Medium" panose="020B0603020102020204" pitchFamily="34" charset="0"/>
              </a:rPr>
              <a:t>- To recognize that Allah is everywhere</a:t>
            </a:r>
          </a:p>
        </p:txBody>
      </p:sp>
      <p:sp>
        <p:nvSpPr>
          <p:cNvPr id="8" name="Title 1">
            <a:extLst>
              <a:ext uri="{FF2B5EF4-FFF2-40B4-BE49-F238E27FC236}">
                <a16:creationId xmlns:a16="http://schemas.microsoft.com/office/drawing/2014/main" id="{98CED3B6-4CA1-2842-98CE-9750583C23A4}"/>
              </a:ext>
            </a:extLst>
          </p:cNvPr>
          <p:cNvSpPr txBox="1">
            <a:spLocks/>
          </p:cNvSpPr>
          <p:nvPr/>
        </p:nvSpPr>
        <p:spPr>
          <a:xfrm>
            <a:off x="1699226" y="2761735"/>
            <a:ext cx="11730557" cy="15087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CA" sz="3600" dirty="0">
                <a:solidFill>
                  <a:schemeClr val="bg1"/>
                </a:solidFill>
                <a:latin typeface="Franklin Gothic Medium" panose="020B0603020102020204" pitchFamily="34" charset="0"/>
              </a:rPr>
              <a:t>- To point out that Allah knows everything</a:t>
            </a:r>
          </a:p>
        </p:txBody>
      </p:sp>
      <p:sp>
        <p:nvSpPr>
          <p:cNvPr id="9" name="Rectangle 8">
            <a:extLst>
              <a:ext uri="{FF2B5EF4-FFF2-40B4-BE49-F238E27FC236}">
                <a16:creationId xmlns:a16="http://schemas.microsoft.com/office/drawing/2014/main" id="{0C29673A-1F51-433B-927E-D59413B9CE61}"/>
              </a:ext>
            </a:extLst>
          </p:cNvPr>
          <p:cNvSpPr/>
          <p:nvPr/>
        </p:nvSpPr>
        <p:spPr>
          <a:xfrm>
            <a:off x="1066799" y="4263859"/>
            <a:ext cx="10058400" cy="103361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3600" b="1" dirty="0">
                <a:latin typeface="Franklin Gothic Medium"/>
                <a:ea typeface="+mn-lt"/>
                <a:cs typeface="+mn-lt"/>
              </a:rPr>
              <a:t>- To discover that Allah is the most powerful</a:t>
            </a:r>
            <a:endParaRPr lang="en-US" sz="3600" b="1">
              <a:latin typeface="Franklin Gothic Medium"/>
            </a:endParaRPr>
          </a:p>
        </p:txBody>
      </p:sp>
    </p:spTree>
    <p:extLst>
      <p:ext uri="{BB962C8B-B14F-4D97-AF65-F5344CB8AC3E}">
        <p14:creationId xmlns:p14="http://schemas.microsoft.com/office/powerpoint/2010/main" val="30332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9B27-CC6D-DA42-86E9-6802138D529F}"/>
              </a:ext>
            </a:extLst>
          </p:cNvPr>
          <p:cNvSpPr>
            <a:spLocks noGrp="1"/>
          </p:cNvSpPr>
          <p:nvPr>
            <p:ph type="title"/>
          </p:nvPr>
        </p:nvSpPr>
        <p:spPr>
          <a:xfrm>
            <a:off x="2082800" y="5425440"/>
            <a:ext cx="9712960" cy="1014556"/>
          </a:xfrm>
        </p:spPr>
        <p:txBody>
          <a:bodyPr>
            <a:noAutofit/>
          </a:bodyPr>
          <a:lstStyle/>
          <a:p>
            <a:r>
              <a:rPr lang="en-US" sz="2000" dirty="0">
                <a:solidFill>
                  <a:schemeClr val="accent3"/>
                </a:solidFill>
                <a:hlinkClick r:id="rId3">
                  <a:extLst>
                    <a:ext uri="{A12FA001-AC4F-418D-AE19-62706E023703}">
                      <ahyp:hlinkClr xmlns:ahyp="http://schemas.microsoft.com/office/drawing/2018/hyperlinkcolor" val="tx"/>
                    </a:ext>
                  </a:extLst>
                </a:hlinkClick>
              </a:rPr>
              <a:t>https://madrasahonline.org/resource/1a03_lo1_misri-bunch-video/</a:t>
            </a:r>
            <a:br>
              <a:rPr lang="en-US" sz="2400" dirty="0">
                <a:solidFill>
                  <a:schemeClr val="accent3"/>
                </a:solidFill>
              </a:rPr>
            </a:br>
            <a:endParaRPr lang="en-US" sz="2400" dirty="0"/>
          </a:p>
        </p:txBody>
      </p:sp>
      <p:pic>
        <p:nvPicPr>
          <p:cNvPr id="4" name="Content Placeholder 3">
            <a:extLst>
              <a:ext uri="{FF2B5EF4-FFF2-40B4-BE49-F238E27FC236}">
                <a16:creationId xmlns:a16="http://schemas.microsoft.com/office/drawing/2014/main" id="{5B1D587F-59A3-5641-9A7C-DF27D7482217}"/>
              </a:ext>
            </a:extLst>
          </p:cNvPr>
          <p:cNvPicPr>
            <a:picLocks noGrp="1" noChangeAspect="1"/>
          </p:cNvPicPr>
          <p:nvPr>
            <p:ph idx="1"/>
          </p:nvPr>
        </p:nvPicPr>
        <p:blipFill>
          <a:blip r:embed="rId4"/>
          <a:stretch>
            <a:fillRect/>
          </a:stretch>
        </p:blipFill>
        <p:spPr>
          <a:xfrm>
            <a:off x="493627" y="578425"/>
            <a:ext cx="5490077" cy="3736901"/>
          </a:xfrm>
        </p:spPr>
      </p:pic>
      <p:pic>
        <p:nvPicPr>
          <p:cNvPr id="5" name="Picture 4">
            <a:extLst>
              <a:ext uri="{FF2B5EF4-FFF2-40B4-BE49-F238E27FC236}">
                <a16:creationId xmlns:a16="http://schemas.microsoft.com/office/drawing/2014/main" id="{309DEF04-EE97-8D4E-B9DF-3C2A99817CB1}"/>
              </a:ext>
            </a:extLst>
          </p:cNvPr>
          <p:cNvPicPr>
            <a:picLocks noChangeAspect="1"/>
          </p:cNvPicPr>
          <p:nvPr/>
        </p:nvPicPr>
        <p:blipFill>
          <a:blip r:embed="rId5"/>
          <a:stretch>
            <a:fillRect/>
          </a:stretch>
        </p:blipFill>
        <p:spPr>
          <a:xfrm>
            <a:off x="6208298" y="1187116"/>
            <a:ext cx="5333819" cy="3736901"/>
          </a:xfrm>
          <a:prstGeom prst="rect">
            <a:avLst/>
          </a:prstGeom>
        </p:spPr>
      </p:pic>
    </p:spTree>
    <p:extLst>
      <p:ext uri="{BB962C8B-B14F-4D97-AF65-F5344CB8AC3E}">
        <p14:creationId xmlns:p14="http://schemas.microsoft.com/office/powerpoint/2010/main" val="200085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BD27-01DE-4747-AFA2-77041589985E}"/>
              </a:ext>
            </a:extLst>
          </p:cNvPr>
          <p:cNvSpPr>
            <a:spLocks noGrp="1"/>
          </p:cNvSpPr>
          <p:nvPr>
            <p:ph type="title"/>
          </p:nvPr>
        </p:nvSpPr>
        <p:spPr>
          <a:xfrm>
            <a:off x="986790" y="4239274"/>
            <a:ext cx="10058400" cy="1371600"/>
          </a:xfrm>
        </p:spPr>
        <p:txBody>
          <a:bodyPr>
            <a:noAutofit/>
          </a:bodyPr>
          <a:lstStyle/>
          <a:p>
            <a:pPr algn="ctr"/>
            <a:r>
              <a:rPr lang="en-US" sz="2000" b="1" dirty="0">
                <a:solidFill>
                  <a:schemeClr val="accent6"/>
                </a:solidFill>
                <a:latin typeface="Castellar" panose="020A0402060406010301" pitchFamily="18" charset="77"/>
                <a:cs typeface="Arial" panose="020B0604020202020204" pitchFamily="34" charset="0"/>
              </a:rPr>
              <a:t>SO WHEREVER YOU TURN, ALLAH IS THERE</a:t>
            </a:r>
            <a:br>
              <a:rPr lang="en-US" sz="2000" b="1" dirty="0">
                <a:solidFill>
                  <a:schemeClr val="accent6"/>
                </a:solidFill>
                <a:latin typeface="Castellar" panose="020A0402060406010301" pitchFamily="18" charset="77"/>
                <a:cs typeface="Arial" panose="020B0604020202020204" pitchFamily="34" charset="0"/>
              </a:rPr>
            </a:br>
            <a:br>
              <a:rPr lang="en-US" sz="2000" b="1" dirty="0">
                <a:solidFill>
                  <a:schemeClr val="accent6"/>
                </a:solidFill>
                <a:latin typeface="Castellar" panose="020A0402060406010301" pitchFamily="18" charset="77"/>
                <a:cs typeface="Arial" panose="020B0604020202020204" pitchFamily="34" charset="0"/>
              </a:rPr>
            </a:br>
            <a:r>
              <a:rPr lang="en-US" sz="2000" b="1" dirty="0">
                <a:solidFill>
                  <a:schemeClr val="accent6"/>
                </a:solidFill>
                <a:latin typeface="Castellar" panose="020A0402060406010301" pitchFamily="18" charset="77"/>
                <a:cs typeface="Arial" panose="020B0604020202020204" pitchFamily="34" charset="0"/>
              </a:rPr>
              <a:t>( SURAH </a:t>
            </a:r>
            <a:r>
              <a:rPr lang="en-US" sz="2000" b="1" dirty="0" err="1">
                <a:solidFill>
                  <a:schemeClr val="accent6"/>
                </a:solidFill>
                <a:latin typeface="Castellar" panose="020A0402060406010301" pitchFamily="18" charset="77"/>
                <a:cs typeface="Arial" panose="020B0604020202020204" pitchFamily="34" charset="0"/>
              </a:rPr>
              <a:t>bAQARAH</a:t>
            </a:r>
            <a:r>
              <a:rPr lang="en-US" sz="2000" b="1" dirty="0">
                <a:solidFill>
                  <a:schemeClr val="accent6"/>
                </a:solidFill>
                <a:latin typeface="Castellar" panose="020A0402060406010301" pitchFamily="18" charset="77"/>
                <a:cs typeface="Arial" panose="020B0604020202020204" pitchFamily="34" charset="0"/>
              </a:rPr>
              <a:t> )</a:t>
            </a:r>
            <a:endParaRPr lang="en-US" sz="2400" b="1" dirty="0">
              <a:solidFill>
                <a:schemeClr val="accent6"/>
              </a:solidFill>
              <a:latin typeface="Castellar" panose="020A0402060406010301" pitchFamily="18" charset="77"/>
              <a:cs typeface="Arial" panose="020B0604020202020204" pitchFamily="34" charset="0"/>
            </a:endParaRPr>
          </a:p>
        </p:txBody>
      </p:sp>
      <p:pic>
        <p:nvPicPr>
          <p:cNvPr id="5" name="Picture 4" descr="Text, letter&#10;&#10;Description automatically generated">
            <a:extLst>
              <a:ext uri="{FF2B5EF4-FFF2-40B4-BE49-F238E27FC236}">
                <a16:creationId xmlns:a16="http://schemas.microsoft.com/office/drawing/2014/main" id="{B9583A42-BCB4-0C40-AEE2-0653C8B3ECC5}"/>
              </a:ext>
            </a:extLst>
          </p:cNvPr>
          <p:cNvPicPr>
            <a:picLocks noChangeAspect="1"/>
          </p:cNvPicPr>
          <p:nvPr/>
        </p:nvPicPr>
        <p:blipFill rotWithShape="1">
          <a:blip r:embed="rId3"/>
          <a:srcRect t="16560" b="47766"/>
          <a:stretch/>
        </p:blipFill>
        <p:spPr>
          <a:xfrm>
            <a:off x="484689" y="2026880"/>
            <a:ext cx="10766525" cy="1569760"/>
          </a:xfrm>
          <a:prstGeom prst="rect">
            <a:avLst/>
          </a:prstGeom>
        </p:spPr>
      </p:pic>
      <p:sp>
        <p:nvSpPr>
          <p:cNvPr id="6" name="Title 1">
            <a:extLst>
              <a:ext uri="{FF2B5EF4-FFF2-40B4-BE49-F238E27FC236}">
                <a16:creationId xmlns:a16="http://schemas.microsoft.com/office/drawing/2014/main" id="{D568DC16-B376-4D4B-984B-3C8A0E79B773}"/>
              </a:ext>
            </a:extLst>
          </p:cNvPr>
          <p:cNvSpPr txBox="1">
            <a:spLocks/>
          </p:cNvSpPr>
          <p:nvPr/>
        </p:nvSpPr>
        <p:spPr>
          <a:xfrm>
            <a:off x="647700" y="530808"/>
            <a:ext cx="10058400" cy="1371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CA" sz="6600" b="1" dirty="0">
                <a:solidFill>
                  <a:schemeClr val="accent6"/>
                </a:solidFill>
                <a:latin typeface="Modern Love Caps" pitchFamily="82" charset="0"/>
                <a:cs typeface="Arial" panose="020B0604020202020204" pitchFamily="34" charset="0"/>
              </a:rPr>
              <a:t>The Quran says….</a:t>
            </a:r>
            <a:endParaRPr lang="en-CA" sz="7200" b="1" dirty="0">
              <a:solidFill>
                <a:schemeClr val="accent6"/>
              </a:solidFill>
              <a:latin typeface="Modern Love Caps" pitchFamily="82" charset="0"/>
              <a:cs typeface="Arial" panose="020B0604020202020204" pitchFamily="34" charset="0"/>
            </a:endParaRPr>
          </a:p>
        </p:txBody>
      </p:sp>
    </p:spTree>
    <p:extLst>
      <p:ext uri="{BB962C8B-B14F-4D97-AF65-F5344CB8AC3E}">
        <p14:creationId xmlns:p14="http://schemas.microsoft.com/office/powerpoint/2010/main" val="3136198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A03-rhyme.mp3" descr="1A03-rhyme.mp3">
            <a:hlinkClick r:id="" action="ppaction://media"/>
            <a:extLst>
              <a:ext uri="{FF2B5EF4-FFF2-40B4-BE49-F238E27FC236}">
                <a16:creationId xmlns:a16="http://schemas.microsoft.com/office/drawing/2014/main" id="{2497A408-63A8-3446-BEE2-5CA9CEEB2115}"/>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10997073" y="5770879"/>
            <a:ext cx="739425" cy="739425"/>
          </a:xfrm>
        </p:spPr>
      </p:pic>
      <p:pic>
        <p:nvPicPr>
          <p:cNvPr id="5" name="Picture 4">
            <a:extLst>
              <a:ext uri="{FF2B5EF4-FFF2-40B4-BE49-F238E27FC236}">
                <a16:creationId xmlns:a16="http://schemas.microsoft.com/office/drawing/2014/main" id="{74B6A0AD-EC7B-4434-B285-3DE4C498AF2B}"/>
              </a:ext>
            </a:extLst>
          </p:cNvPr>
          <p:cNvPicPr>
            <a:picLocks noChangeAspect="1"/>
          </p:cNvPicPr>
          <p:nvPr/>
        </p:nvPicPr>
        <p:blipFill rotWithShape="1">
          <a:blip r:embed="rId6"/>
          <a:srcRect l="2679" r="9144"/>
          <a:stretch/>
        </p:blipFill>
        <p:spPr>
          <a:xfrm>
            <a:off x="1666241" y="724185"/>
            <a:ext cx="9144000" cy="5252720"/>
          </a:xfrm>
          <a:prstGeom prst="rect">
            <a:avLst/>
          </a:prstGeom>
        </p:spPr>
      </p:pic>
    </p:spTree>
    <p:extLst>
      <p:ext uri="{BB962C8B-B14F-4D97-AF65-F5344CB8AC3E}">
        <p14:creationId xmlns:p14="http://schemas.microsoft.com/office/powerpoint/2010/main" val="329668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3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28C2-DA54-5B42-935A-A63D93ECAD85}"/>
              </a:ext>
            </a:extLst>
          </p:cNvPr>
          <p:cNvSpPr>
            <a:spLocks noGrp="1"/>
          </p:cNvSpPr>
          <p:nvPr>
            <p:ph type="title"/>
          </p:nvPr>
        </p:nvSpPr>
        <p:spPr>
          <a:xfrm>
            <a:off x="497840" y="642594"/>
            <a:ext cx="5598160" cy="3614446"/>
          </a:xfrm>
        </p:spPr>
        <p:txBody>
          <a:bodyPr>
            <a:normAutofit/>
          </a:bodyPr>
          <a:lstStyle/>
          <a:p>
            <a:r>
              <a:rPr lang="en-CA" b="1" dirty="0">
                <a:solidFill>
                  <a:schemeClr val="accent6"/>
                </a:solidFill>
                <a:latin typeface="Modern Love Caps" pitchFamily="82" charset="0"/>
                <a:cs typeface="Arial" panose="020B0604020202020204" pitchFamily="34" charset="0"/>
              </a:rPr>
              <a:t>Is Allah All-Knowing?</a:t>
            </a:r>
            <a:endParaRPr lang="en-US" dirty="0"/>
          </a:p>
        </p:txBody>
      </p:sp>
      <p:pic>
        <p:nvPicPr>
          <p:cNvPr id="1025" name="Picture 1" descr="page1image1650536048">
            <a:extLst>
              <a:ext uri="{FF2B5EF4-FFF2-40B4-BE49-F238E27FC236}">
                <a16:creationId xmlns:a16="http://schemas.microsoft.com/office/drawing/2014/main" id="{6665DD47-3600-E949-A354-33D867A3073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489" t="19665" r="5921" b="4105"/>
          <a:stretch/>
        </p:blipFill>
        <p:spPr bwMode="auto">
          <a:xfrm>
            <a:off x="6849979" y="731636"/>
            <a:ext cx="4403558" cy="548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8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8E781-2317-1240-9CB9-627B89EF401D}"/>
              </a:ext>
            </a:extLst>
          </p:cNvPr>
          <p:cNvSpPr>
            <a:spLocks noGrp="1"/>
          </p:cNvSpPr>
          <p:nvPr>
            <p:ph type="title"/>
          </p:nvPr>
        </p:nvSpPr>
        <p:spPr>
          <a:xfrm>
            <a:off x="4093368" y="4495800"/>
            <a:ext cx="10058400" cy="1371600"/>
          </a:xfrm>
        </p:spPr>
        <p:txBody>
          <a:bodyPr/>
          <a:lstStyle/>
          <a:p>
            <a:r>
              <a:rPr lang="en-CA" b="1" dirty="0">
                <a:solidFill>
                  <a:schemeClr val="accent6"/>
                </a:solidFill>
                <a:latin typeface="Modern Love Caps" pitchFamily="82" charset="0"/>
                <a:cs typeface="Arial" panose="020B0604020202020204" pitchFamily="34" charset="0"/>
              </a:rPr>
              <a:t>The ALL KNOWING</a:t>
            </a:r>
            <a:endParaRPr lang="en-US" dirty="0"/>
          </a:p>
        </p:txBody>
      </p:sp>
      <p:pic>
        <p:nvPicPr>
          <p:cNvPr id="5" name="Content Placeholder 4" descr="Square&#10;&#10;Description automatically generated">
            <a:extLst>
              <a:ext uri="{FF2B5EF4-FFF2-40B4-BE49-F238E27FC236}">
                <a16:creationId xmlns:a16="http://schemas.microsoft.com/office/drawing/2014/main" id="{8229DA08-BAE0-5E48-A587-EBAB80C6959C}"/>
              </a:ext>
            </a:extLst>
          </p:cNvPr>
          <p:cNvPicPr>
            <a:picLocks noGrp="1" noChangeAspect="1"/>
          </p:cNvPicPr>
          <p:nvPr>
            <p:ph idx="1"/>
          </p:nvPr>
        </p:nvPicPr>
        <p:blipFill rotWithShape="1">
          <a:blip r:embed="rId3"/>
          <a:srcRect l="12447"/>
          <a:stretch/>
        </p:blipFill>
        <p:spPr>
          <a:xfrm>
            <a:off x="4093368" y="1393471"/>
            <a:ext cx="4005264" cy="3214624"/>
          </a:xfrm>
        </p:spPr>
      </p:pic>
    </p:spTree>
    <p:extLst>
      <p:ext uri="{BB962C8B-B14F-4D97-AF65-F5344CB8AC3E}">
        <p14:creationId xmlns:p14="http://schemas.microsoft.com/office/powerpoint/2010/main" val="2164879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5E80-F804-D640-A243-B4345240BDB1}"/>
              </a:ext>
            </a:extLst>
          </p:cNvPr>
          <p:cNvSpPr>
            <a:spLocks noGrp="1"/>
          </p:cNvSpPr>
          <p:nvPr>
            <p:ph type="title"/>
          </p:nvPr>
        </p:nvSpPr>
        <p:spPr/>
        <p:txBody>
          <a:bodyPr/>
          <a:lstStyle/>
          <a:p>
            <a:r>
              <a:rPr lang="en-CA" b="1" dirty="0">
                <a:solidFill>
                  <a:schemeClr val="accent6"/>
                </a:solidFill>
                <a:latin typeface="Modern Love Caps" pitchFamily="82" charset="0"/>
                <a:cs typeface="Arial" panose="020B0604020202020204" pitchFamily="34" charset="0"/>
              </a:rPr>
              <a:t>STORY TIME</a:t>
            </a:r>
            <a:endParaRPr lang="en-US" b="1" dirty="0"/>
          </a:p>
        </p:txBody>
      </p:sp>
      <p:sp>
        <p:nvSpPr>
          <p:cNvPr id="3" name="Content Placeholder 2">
            <a:extLst>
              <a:ext uri="{FF2B5EF4-FFF2-40B4-BE49-F238E27FC236}">
                <a16:creationId xmlns:a16="http://schemas.microsoft.com/office/drawing/2014/main" id="{5A4BC017-D03E-0F4B-9A27-3D1220AE9D7E}"/>
              </a:ext>
            </a:extLst>
          </p:cNvPr>
          <p:cNvSpPr>
            <a:spLocks noGrp="1"/>
          </p:cNvSpPr>
          <p:nvPr>
            <p:ph idx="1"/>
          </p:nvPr>
        </p:nvSpPr>
        <p:spPr>
          <a:xfrm>
            <a:off x="1066800" y="1653941"/>
            <a:ext cx="4328495" cy="3931920"/>
          </a:xfrm>
        </p:spPr>
        <p:txBody>
          <a:bodyPr/>
          <a:lstStyle/>
          <a:p>
            <a:r>
              <a:rPr lang="en-US" dirty="0"/>
              <a:t>https://</a:t>
            </a:r>
            <a:r>
              <a:rPr lang="en-US" dirty="0" err="1"/>
              <a:t>madrasahonline.org</a:t>
            </a:r>
            <a:r>
              <a:rPr lang="en-US" dirty="0"/>
              <a:t>/lessons/1a03-allah-is-everywhere-knows-everything-and-is-the-most-powerful/</a:t>
            </a:r>
          </a:p>
        </p:txBody>
      </p:sp>
      <p:pic>
        <p:nvPicPr>
          <p:cNvPr id="5" name="Picture 4" descr="A picture containing book, text, sitting, photo&#10;&#10;Description automatically generated">
            <a:extLst>
              <a:ext uri="{FF2B5EF4-FFF2-40B4-BE49-F238E27FC236}">
                <a16:creationId xmlns:a16="http://schemas.microsoft.com/office/drawing/2014/main" id="{CD0C3014-4334-574E-A499-3E7486315EE9}"/>
              </a:ext>
            </a:extLst>
          </p:cNvPr>
          <p:cNvPicPr>
            <a:picLocks noChangeAspect="1"/>
          </p:cNvPicPr>
          <p:nvPr/>
        </p:nvPicPr>
        <p:blipFill>
          <a:blip r:embed="rId3"/>
          <a:stretch>
            <a:fillRect/>
          </a:stretch>
        </p:blipFill>
        <p:spPr>
          <a:xfrm>
            <a:off x="5657274" y="826970"/>
            <a:ext cx="5729905" cy="5204059"/>
          </a:xfrm>
          <a:prstGeom prst="rect">
            <a:avLst/>
          </a:prstGeom>
        </p:spPr>
      </p:pic>
    </p:spTree>
    <p:extLst>
      <p:ext uri="{BB962C8B-B14F-4D97-AF65-F5344CB8AC3E}">
        <p14:creationId xmlns:p14="http://schemas.microsoft.com/office/powerpoint/2010/main" val="1148155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e1157b2-a541-4da2-bb01-f090c72d0366"/>
    <TaxKeywordTaxHTField xmlns="2e1157b2-a541-4da2-bb01-f090c72d0366">
      <Terms xmlns="http://schemas.microsoft.com/office/infopath/2007/PartnerControls"/>
    </TaxKeywordTaxHTFiel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4EEBE4558F7141825FC23487B5CBD2" ma:contentTypeVersion="15" ma:contentTypeDescription="Create a new document." ma:contentTypeScope="" ma:versionID="64ad4abebb47a39a382f0dfaff5f33ae">
  <xsd:schema xmlns:xsd="http://www.w3.org/2001/XMLSchema" xmlns:xs="http://www.w3.org/2001/XMLSchema" xmlns:p="http://schemas.microsoft.com/office/2006/metadata/properties" xmlns:ns2="2e1157b2-a541-4da2-bb01-f090c72d0366" xmlns:ns3="3897caef-7371-441b-81d8-0b1622f7b96c" xmlns:ns4="a2842b47-d5c6-4772-85f2-0bb4a15ec68e" targetNamespace="http://schemas.microsoft.com/office/2006/metadata/properties" ma:root="true" ma:fieldsID="9e5e9157a40a8ab9045b342f6df90098" ns2:_="" ns3:_="" ns4:_="">
    <xsd:import namespace="2e1157b2-a541-4da2-bb01-f090c72d0366"/>
    <xsd:import namespace="3897caef-7371-441b-81d8-0b1622f7b96c"/>
    <xsd:import namespace="a2842b47-d5c6-4772-85f2-0bb4a15ec68e"/>
    <xsd:element name="properties">
      <xsd:complexType>
        <xsd:sequence>
          <xsd:element name="documentManagement">
            <xsd:complexType>
              <xsd:all>
                <xsd:element ref="ns2:TaxKeywordTaxHTField" minOccurs="0"/>
                <xsd:element ref="ns2:TaxCatchAll"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157b2-a541-4da2-bb01-f090c72d0366"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8a53a116-a60c-4d17-9298-8743241e69e7}" ma:internalName="TaxCatchAll" ma:showField="CatchAllData" ma:web="2e1157b2-a541-4da2-bb01-f090c72d036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897caef-7371-441b-81d8-0b1622f7b96c"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842b47-d5c6-4772-85f2-0bb4a15ec68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118BA4-CB7B-4F69-8EF0-B86A77208642}">
  <ds:schemaRefs>
    <ds:schemaRef ds:uri="http://schemas.microsoft.com/sharepoint/v3/contenttype/forms"/>
  </ds:schemaRefs>
</ds:datastoreItem>
</file>

<file path=customXml/itemProps2.xml><?xml version="1.0" encoding="utf-8"?>
<ds:datastoreItem xmlns:ds="http://schemas.openxmlformats.org/officeDocument/2006/customXml" ds:itemID="{C844F9EE-A795-4281-A44D-B2D1397479F0}">
  <ds:schemaRefs>
    <ds:schemaRef ds:uri="http://schemas.microsoft.com/office/2006/metadata/properties"/>
    <ds:schemaRef ds:uri="http://schemas.microsoft.com/office/infopath/2007/PartnerControls"/>
    <ds:schemaRef ds:uri="2e1157b2-a541-4da2-bb01-f090c72d0366"/>
  </ds:schemaRefs>
</ds:datastoreItem>
</file>

<file path=customXml/itemProps3.xml><?xml version="1.0" encoding="utf-8"?>
<ds:datastoreItem xmlns:ds="http://schemas.openxmlformats.org/officeDocument/2006/customXml" ds:itemID="{302F376C-19FD-4816-839E-6CE07370C1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157b2-a541-4da2-bb01-f090c72d0366"/>
    <ds:schemaRef ds:uri="3897caef-7371-441b-81d8-0b1622f7b96c"/>
    <ds:schemaRef ds:uri="a2842b47-d5c6-4772-85f2-0bb4a15ec6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Savon</Template>
  <TotalTime>349</TotalTime>
  <Words>738</Words>
  <Application>Microsoft Office PowerPoint</Application>
  <PresentationFormat>Widescreen</PresentationFormat>
  <Paragraphs>29</Paragraphs>
  <Slides>8</Slides>
  <Notes>7</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Savon</vt:lpstr>
      <vt:lpstr>Allah is everywhere,  knows everything and  he is the most powerful</vt:lpstr>
      <vt:lpstr>LEARNING OBJECTIVES</vt:lpstr>
      <vt:lpstr>https://madrasahonline.org/resource/1a03_lo1_misri-bunch-video/ </vt:lpstr>
      <vt:lpstr>SO WHEREVER YOU TURN, ALLAH IS THERE  ( SURAH bAQARAH )</vt:lpstr>
      <vt:lpstr>PowerPoint Presentation</vt:lpstr>
      <vt:lpstr>Is Allah All-Knowing?</vt:lpstr>
      <vt:lpstr>The ALL KNOWING</vt:lpstr>
      <vt:lpstr>STORY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is everywhere,  knows everything and  he is the most powerful</dc:title>
  <dc:creator>Gulzar Naqvi</dc:creator>
  <cp:lastModifiedBy>Ateka Alidina</cp:lastModifiedBy>
  <cp:revision>67</cp:revision>
  <dcterms:created xsi:type="dcterms:W3CDTF">2020-10-17T00:29:18Z</dcterms:created>
  <dcterms:modified xsi:type="dcterms:W3CDTF">2021-02-26T10:25:17Z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0x010100B04EEBE4558F7141825FC23487B5CBD2</vt:lpwstr>
  </property>
  <property fmtid="{D5CDD505-2E9C-101B-9397-08002B2CF9AE}" pid="3" name="TaxKeyword">
    <vt:lpwstr/>
  </property>
</Properties>
</file>