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5143500" type="screen16x9"/>
  <p:notesSz cx="6858000" cy="9144000"/>
  <p:embeddedFontLst>
    <p:embeddedFont>
      <p:font typeface="Rubik" panose="020B0604020202020204" charset="-79"/>
      <p:regular r:id="rId17"/>
      <p:bold r:id="rId18"/>
      <p:italic r:id="rId19"/>
      <p:boldItalic r:id="rId20"/>
    </p:embeddedFont>
    <p:embeddedFont>
      <p:font typeface="Trebuchet MS" panose="020B0603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EE697-46B9-1431-51F1-D50F3A4E63B5}" v="4" dt="2021-02-26T11:46:34.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jeeda Virani" userId="S::sajeedav@world-federation.org::20a3e56f-e822-43eb-a90b-be68ee27a775" providerId="AD" clId="Web-{5B8EE697-46B9-1431-51F1-D50F3A4E63B5}"/>
    <pc:docChg chg="modSld">
      <pc:chgData name="Sajeeda Virani" userId="S::sajeedav@world-federation.org::20a3e56f-e822-43eb-a90b-be68ee27a775" providerId="AD" clId="Web-{5B8EE697-46B9-1431-51F1-D50F3A4E63B5}" dt="2021-02-26T11:46:34.339" v="3" actId="20577"/>
      <pc:docMkLst>
        <pc:docMk/>
      </pc:docMkLst>
      <pc:sldChg chg="modSp">
        <pc:chgData name="Sajeeda Virani" userId="S::sajeedav@world-federation.org::20a3e56f-e822-43eb-a90b-be68ee27a775" providerId="AD" clId="Web-{5B8EE697-46B9-1431-51F1-D50F3A4E63B5}" dt="2021-02-26T11:46:34.339" v="3" actId="20577"/>
        <pc:sldMkLst>
          <pc:docMk/>
          <pc:sldMk cId="0" sldId="266"/>
        </pc:sldMkLst>
        <pc:spChg chg="mod">
          <ac:chgData name="Sajeeda Virani" userId="S::sajeedav@world-federation.org::20a3e56f-e822-43eb-a90b-be68ee27a775" providerId="AD" clId="Web-{5B8EE697-46B9-1431-51F1-D50F3A4E63B5}" dt="2021-02-26T11:46:34.339" v="3" actId="20577"/>
          <ac:spMkLst>
            <pc:docMk/>
            <pc:sldMk cId="0" sldId="266"/>
            <ac:spMk id="14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Audhubillah...Bismillah...Salawat</a:t>
            </a:r>
            <a:endParaRPr/>
          </a:p>
          <a:p>
            <a:pPr marL="0" lvl="0" indent="0" algn="l" rtl="0">
              <a:spcBef>
                <a:spcPts val="0"/>
              </a:spcBef>
              <a:spcAft>
                <a:spcPts val="0"/>
              </a:spcAft>
              <a:buNone/>
            </a:pPr>
            <a:r>
              <a:rPr lang="en"/>
              <a:t>Salaamun Alaykum!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8c2651ba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8c2651ba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Allah does not like the proud people (read Ayah and meaning).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8c2651ba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8c2651ba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8c2651b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8c2651b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Nabi Adam? Do you remember the story of Nabi Adam? (Allow students to share what they know and fill in the gaps)</a:t>
            </a:r>
            <a:endParaRPr/>
          </a:p>
          <a:p>
            <a:pPr marL="0" lvl="0" indent="0" algn="l" rtl="0">
              <a:spcBef>
                <a:spcPts val="0"/>
              </a:spcBef>
              <a:spcAft>
                <a:spcPts val="0"/>
              </a:spcAft>
              <a:buNone/>
            </a:pPr>
            <a:endParaRPr/>
          </a:p>
          <a:p>
            <a:pPr marL="0" lvl="0" indent="0" algn="l" rtl="0">
              <a:spcBef>
                <a:spcPts val="0"/>
              </a:spcBef>
              <a:spcAft>
                <a:spcPts val="0"/>
              </a:spcAft>
              <a:buNone/>
            </a:pPr>
            <a:r>
              <a:rPr lang="en"/>
              <a:t>Tell this story:</a:t>
            </a:r>
            <a:endParaRPr/>
          </a:p>
          <a:p>
            <a:pPr marL="0" lvl="0" indent="0" algn="l" rtl="0">
              <a:spcBef>
                <a:spcPts val="0"/>
              </a:spcBef>
              <a:spcAft>
                <a:spcPts val="0"/>
              </a:spcAft>
              <a:buNone/>
            </a:pPr>
            <a:r>
              <a:rPr lang="en"/>
              <a:t>“Iblis was a Jinn, a creation of Allah made from smokeless fire. He lived happily in the heavens for many, many years with the angels. When Allah decided to create human beings, He told the angels about His plan. They asked Allah why He wanted to create humans who would destroy the beautiful earth that He had created. But Allah told them that He was Al-Aleemu and Al-Hakim – the All-Knowing and the Wise. When Allah created Nabi Adam, He taught him the names of all His creation. </a:t>
            </a:r>
            <a:endParaRPr/>
          </a:p>
          <a:p>
            <a:pPr marL="0" lvl="0" indent="0" algn="l" rtl="0">
              <a:spcBef>
                <a:spcPts val="0"/>
              </a:spcBef>
              <a:spcAft>
                <a:spcPts val="0"/>
              </a:spcAft>
              <a:buNone/>
            </a:pPr>
            <a:endParaRPr/>
          </a:p>
          <a:p>
            <a:pPr marL="0" lvl="0" indent="0" algn="l" rtl="0">
              <a:spcBef>
                <a:spcPts val="0"/>
              </a:spcBef>
              <a:spcAft>
                <a:spcPts val="0"/>
              </a:spcAft>
              <a:buNone/>
            </a:pPr>
            <a:r>
              <a:rPr lang="en"/>
              <a:t>He then asked the angels to bow down to him and perform sajdah. All the angels went into sajdah except Iblis. When Allah asked him why he did not bow down and obey Him, Iblis replied, “I am better than Adam. You made me from fire, and you made Adam from normal clay. Fire is better than clay so I will not bow down to him.” As soon as he said this, Allah told him to get out of the heavens and cursed him until the Day of Judgement. As he was being thrown out of the heavens, Iblis said, “I will tempt people to do bad deeds until the Day of Judgement and lead them away from the right path.” Allah gave him permission to do this, but warned him that the true believers would never listen to him and would not be harmed by him, however hard he tried. </a:t>
            </a:r>
            <a:endParaRPr/>
          </a:p>
          <a:p>
            <a:pPr marL="0" lvl="0" indent="0" algn="l" rtl="0">
              <a:spcBef>
                <a:spcPts val="0"/>
              </a:spcBef>
              <a:spcAft>
                <a:spcPts val="0"/>
              </a:spcAft>
              <a:buNone/>
            </a:pPr>
            <a:endParaRPr/>
          </a:p>
          <a:p>
            <a:pPr marL="0" lvl="0" indent="0" algn="l" rtl="0">
              <a:spcBef>
                <a:spcPts val="0"/>
              </a:spcBef>
              <a:spcAft>
                <a:spcPts val="0"/>
              </a:spcAft>
              <a:buNone/>
            </a:pPr>
            <a:r>
              <a:rPr lang="en"/>
              <a:t>Because he did not obey Allah, he became known to everyone on earth as Shaytan – the one who is cursed. Iblis was the first of Allah’s creation to show pride. His story is a lesson and a warning for all of us. He loves people who are proud and arrogant and guides them on the wrong path. When we are proud and show off all the time, we are following in his footsteps and Allah does not like this at all.”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420a43a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420a43a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Allah does not like the proud people (read Ayah and meaning).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c2651b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c2651b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you ever seen a soccer player performing Sajdah? Why do you think he is performing sajdah?</a:t>
            </a:r>
            <a:endParaRPr/>
          </a:p>
          <a:p>
            <a:pPr marL="0" lvl="0" indent="0" algn="l" rtl="0">
              <a:spcBef>
                <a:spcPts val="0"/>
              </a:spcBef>
              <a:spcAft>
                <a:spcPts val="0"/>
              </a:spcAft>
              <a:buNone/>
            </a:pPr>
            <a:endParaRPr/>
          </a:p>
          <a:p>
            <a:pPr marL="0" lvl="0" indent="0" algn="l" rtl="0">
              <a:spcBef>
                <a:spcPts val="0"/>
              </a:spcBef>
              <a:spcAft>
                <a:spcPts val="0"/>
              </a:spcAft>
              <a:buNone/>
            </a:pPr>
            <a:r>
              <a:rPr lang="en"/>
              <a:t>Performing sajdah is the best way to remove pride from someone especially when they have done something good and feel great about it, as it reminds them that it was only because of Allah that they were able to do that thing in the first place!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8ced3f55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a8ced3f55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Shaytan tries to attack us from all sides BUT he CANNOT attack us when:</a:t>
            </a:r>
            <a:endParaRPr/>
          </a:p>
          <a:p>
            <a:pPr marL="0" lvl="0" indent="0" algn="l" rtl="0">
              <a:spcBef>
                <a:spcPts val="0"/>
              </a:spcBef>
              <a:spcAft>
                <a:spcPts val="0"/>
              </a:spcAft>
              <a:buNone/>
            </a:pPr>
            <a:r>
              <a:rPr lang="en"/>
              <a:t>1. we look up and raise our hands in du‘a because Shaytan can never stop us from doing du‘a. </a:t>
            </a:r>
            <a:endParaRPr/>
          </a:p>
          <a:p>
            <a:pPr marL="0" lvl="0" indent="0" algn="l" rtl="0">
              <a:spcBef>
                <a:spcPts val="0"/>
              </a:spcBef>
              <a:spcAft>
                <a:spcPts val="0"/>
              </a:spcAft>
              <a:buNone/>
            </a:pPr>
            <a:r>
              <a:rPr lang="en"/>
              <a:t>And </a:t>
            </a:r>
            <a:endParaRPr/>
          </a:p>
          <a:p>
            <a:pPr marL="0" lvl="0" indent="0" algn="l" rtl="0">
              <a:spcBef>
                <a:spcPts val="0"/>
              </a:spcBef>
              <a:spcAft>
                <a:spcPts val="0"/>
              </a:spcAft>
              <a:buNone/>
            </a:pPr>
            <a:r>
              <a:rPr lang="en"/>
              <a:t>2. When we look down and go into sajdah because he cannot stop our prayers being answered in this position either! </a:t>
            </a:r>
            <a:endParaRPr/>
          </a:p>
          <a:p>
            <a:pPr marL="0" lvl="0" indent="0" algn="l" rtl="0">
              <a:spcBef>
                <a:spcPts val="0"/>
              </a:spcBef>
              <a:spcAft>
                <a:spcPts val="0"/>
              </a:spcAft>
              <a:buNone/>
            </a:pPr>
            <a:endParaRPr/>
          </a:p>
          <a:p>
            <a:pPr marL="0" lvl="0" indent="0" algn="l" rtl="0">
              <a:spcBef>
                <a:spcPts val="0"/>
              </a:spcBef>
              <a:spcAft>
                <a:spcPts val="0"/>
              </a:spcAft>
              <a:buNone/>
            </a:pPr>
            <a:r>
              <a:rPr lang="en"/>
              <a:t>How lucky we are – that even though Allah gave Iblis permission to bother us, He left these two positions open for us to pray to Him! Subhanallah! </a:t>
            </a:r>
            <a:endParaRPr/>
          </a:p>
          <a:p>
            <a:pPr marL="0" lvl="0" indent="0" algn="l" rtl="0">
              <a:spcBef>
                <a:spcPts val="0"/>
              </a:spcBef>
              <a:spcAft>
                <a:spcPts val="0"/>
              </a:spcAft>
              <a:buNone/>
            </a:pPr>
            <a:endParaRPr/>
          </a:p>
          <a:p>
            <a:pPr marL="0" lvl="0" indent="0" algn="l" rtl="0">
              <a:spcBef>
                <a:spcPts val="0"/>
              </a:spcBef>
              <a:spcAft>
                <a:spcPts val="0"/>
              </a:spcAft>
              <a:buNone/>
            </a:pPr>
            <a:r>
              <a:rPr lang="en"/>
              <a:t>Let’s all perform a sajdah of shukr for having been blessed with these defences against Shaytan. Let’s also thank Allah for making sajdah a cure for pride as when we bow down we remember that pride is only for Allah and no one else. Only He is Al-Mutakabbir (The Greatest) – and rightly so!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c2651ba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c2651ba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8c2651ba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8c2651ba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you think Mr. Proud is like? (Discuss and then click to bring up word cloud. Alternatively, can create a word cloud during class with ideas provided by students).</a:t>
            </a:r>
            <a:endParaRPr/>
          </a:p>
          <a:p>
            <a:pPr marL="0" lvl="0" indent="0" algn="l" rtl="0">
              <a:spcBef>
                <a:spcPts val="0"/>
              </a:spcBef>
              <a:spcAft>
                <a:spcPts val="0"/>
              </a:spcAft>
              <a:buNone/>
            </a:pPr>
            <a:endParaRPr/>
          </a:p>
          <a:p>
            <a:pPr marL="0" lvl="0" indent="0" algn="l" rtl="0">
              <a:spcBef>
                <a:spcPts val="0"/>
              </a:spcBef>
              <a:spcAft>
                <a:spcPts val="0"/>
              </a:spcAft>
              <a:buNone/>
            </a:pPr>
            <a:r>
              <a:rPr lang="en"/>
              <a:t>Mr. Proud only likes to look at himself. When he does see other people, hardly ever – but when he does, it’s only to see their mistakes, weaknesses, and failures. He shows off all the time. He’s always telling us about his good grades, his football goals, how he is the most popular student and so on. He complains about other people and talks about them behind their backs. He hates to be told what to do. He doesn’t like to hear that he is wrong about anything, so he starts to fight when someone corrects his mistakes. He is always causing fights because he never gets what he wants. He demands his own way. He thinks he deserves to be served and thinks he is very important.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8c2651ba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8c2651ba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What do you think Mr. Humble is like? (Discuss and then click to bring up word cloud. Alternatively, can create a word cloud during class with ideas provided by students).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Mr. Humble sees Allah first and then others. He knows that people matter to Allah, so he treats them with respect and is kind towards them. He is often talking about how awesome Allah is. He also likes to say nice things about others and is always happy for them when they do well. He always uses his words to encourage everyone! Realise that sometimes he makes mistakes, so he hears people out and he apologises for his mistakes. He makes people happy. Mr. Humble is always walking softly, towards people who need help and helps without being asked.</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af9e1c06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af9e1c06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once)     Do you think that Mr. Proud gets along with anyone? </a:t>
            </a:r>
            <a:endParaRPr/>
          </a:p>
          <a:p>
            <a:pPr marL="0" lvl="0" indent="0" algn="l" rtl="0">
              <a:spcBef>
                <a:spcPts val="0"/>
              </a:spcBef>
              <a:spcAft>
                <a:spcPts val="0"/>
              </a:spcAft>
              <a:buNone/>
            </a:pPr>
            <a:r>
              <a:rPr lang="en"/>
              <a:t>(Click once)     What about Mr. Humble? </a:t>
            </a:r>
            <a:endParaRPr/>
          </a:p>
          <a:p>
            <a:pPr marL="0" lvl="0" indent="0" algn="l" rtl="0">
              <a:spcBef>
                <a:spcPts val="0"/>
              </a:spcBef>
              <a:spcAft>
                <a:spcPts val="0"/>
              </a:spcAft>
              <a:buNone/>
            </a:pPr>
            <a:r>
              <a:rPr lang="en"/>
              <a:t>What does Allah think of each of them? </a:t>
            </a:r>
            <a:endParaRPr/>
          </a:p>
          <a:p>
            <a:pPr marL="0" lvl="0" indent="0" algn="l" rtl="0">
              <a:spcBef>
                <a:spcPts val="0"/>
              </a:spcBef>
              <a:spcAft>
                <a:spcPts val="0"/>
              </a:spcAft>
              <a:buNone/>
            </a:pPr>
            <a:endParaRPr/>
          </a:p>
          <a:p>
            <a:pPr marL="0" lvl="0" indent="0" algn="l" rtl="0">
              <a:spcBef>
                <a:spcPts val="0"/>
              </a:spcBef>
              <a:spcAft>
                <a:spcPts val="0"/>
              </a:spcAft>
              <a:buNone/>
            </a:pPr>
            <a:r>
              <a:rPr lang="en"/>
              <a:t>(Click once and wait. Discuss while waiting)    These are all of their friends, family members, neighbours.</a:t>
            </a:r>
            <a:endParaRPr/>
          </a:p>
          <a:p>
            <a:pPr marL="0" lvl="0" indent="0" algn="l" rtl="0">
              <a:spcBef>
                <a:spcPts val="0"/>
              </a:spcBef>
              <a:spcAft>
                <a:spcPts val="0"/>
              </a:spcAft>
              <a:buNone/>
            </a:pPr>
            <a:r>
              <a:rPr lang="en">
                <a:solidFill>
                  <a:schemeClr val="dk1"/>
                </a:solidFill>
              </a:rPr>
              <a:t>(Click once as above)    Mr. Proud does not get along with people. Pride destroys everything – relationships with people around you and even yourself. It ends up all alone.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(Click once)   Humility builds more relationships.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Remember that: “Pride comes before a fall” (explain saying). Do you remember who the first creation of Allah was to show pride? And what was his fall? Elicit Iblis.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8472442" y="102942"/>
            <a:ext cx="548700" cy="6039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a:latin typeface="Trebuchet MS"/>
                <a:ea typeface="Trebuchet MS"/>
                <a:cs typeface="Trebuchet MS"/>
                <a:sym typeface="Trebuchet MS"/>
              </a:rPr>
              <a:t>Tarbiyah 1B04</a:t>
            </a:r>
            <a:endParaRPr sz="5400">
              <a:latin typeface="Trebuchet MS"/>
              <a:ea typeface="Trebuchet MS"/>
              <a:cs typeface="Trebuchet MS"/>
              <a:sym typeface="Trebuchet MS"/>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rgbClr val="000000"/>
                </a:solidFill>
                <a:latin typeface="Trebuchet MS"/>
                <a:ea typeface="Trebuchet MS"/>
                <a:cs typeface="Trebuchet MS"/>
                <a:sym typeface="Trebuchet MS"/>
              </a:rPr>
              <a:t>Iblis the Proud One</a:t>
            </a:r>
            <a:r>
              <a:rPr lang="en" sz="5400">
                <a:latin typeface="Trebuchet MS"/>
                <a:ea typeface="Trebuchet MS"/>
                <a:cs typeface="Trebuchet MS"/>
                <a:sym typeface="Trebuchet MS"/>
              </a:rPr>
              <a:t> </a:t>
            </a:r>
            <a:endParaRPr sz="540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2"/>
          <p:cNvPicPr preferRelativeResize="0"/>
          <p:nvPr/>
        </p:nvPicPr>
        <p:blipFill>
          <a:blip r:embed="rId3">
            <a:alphaModFix/>
          </a:blip>
          <a:stretch>
            <a:fillRect/>
          </a:stretch>
        </p:blipFill>
        <p:spPr>
          <a:xfrm>
            <a:off x="152400" y="1369900"/>
            <a:ext cx="8839199" cy="2236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Trebuchet MS"/>
                <a:ea typeface="Trebuchet MS"/>
                <a:cs typeface="Trebuchet MS"/>
                <a:sym typeface="Trebuchet MS"/>
              </a:rPr>
              <a:t>Learning Summary</a:t>
            </a:r>
            <a:endParaRPr sz="3000">
              <a:latin typeface="Trebuchet MS"/>
              <a:ea typeface="Trebuchet MS"/>
              <a:cs typeface="Trebuchet MS"/>
              <a:sym typeface="Trebuchet MS"/>
            </a:endParaRPr>
          </a:p>
        </p:txBody>
      </p:sp>
      <p:sp>
        <p:nvSpPr>
          <p:cNvPr id="146" name="Google Shape;146;p23"/>
          <p:cNvSpPr txBox="1">
            <a:spLocks noGrp="1"/>
          </p:cNvSpPr>
          <p:nvPr>
            <p:ph type="body" idx="1"/>
          </p:nvPr>
        </p:nvSpPr>
        <p:spPr>
          <a:xfrm>
            <a:off x="311700" y="1381075"/>
            <a:ext cx="8520600" cy="3416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Font typeface="Trebuchet MS"/>
              <a:buChar char="★"/>
            </a:pPr>
            <a:r>
              <a:rPr lang="en" sz="2800" dirty="0" err="1">
                <a:latin typeface="Trebuchet MS"/>
                <a:ea typeface="Trebuchet MS"/>
                <a:cs typeface="Trebuchet MS"/>
                <a:sym typeface="Trebuchet MS"/>
              </a:rPr>
              <a:t>Recognise</a:t>
            </a:r>
            <a:r>
              <a:rPr lang="en" sz="2800" dirty="0">
                <a:latin typeface="Trebuchet MS"/>
                <a:ea typeface="Trebuchet MS"/>
                <a:cs typeface="Trebuchet MS"/>
                <a:sym typeface="Trebuchet MS"/>
              </a:rPr>
              <a:t> through his story, that Iblis was the </a:t>
            </a:r>
            <a:r>
              <a:rPr lang="en" sz="2800">
                <a:latin typeface="Trebuchet MS"/>
                <a:ea typeface="Trebuchet MS"/>
                <a:cs typeface="Trebuchet MS"/>
                <a:sym typeface="Trebuchet MS"/>
              </a:rPr>
              <a:t>first creation to be proud</a:t>
            </a:r>
            <a:endParaRPr sz="2800">
              <a:latin typeface="Trebuchet MS"/>
              <a:ea typeface="Trebuchet MS"/>
              <a:cs typeface="Trebuchet MS"/>
              <a:sym typeface="Trebuchet MS"/>
            </a:endParaRPr>
          </a:p>
          <a:p>
            <a:pPr marL="457200" lvl="0" indent="-406400" algn="l" rtl="0">
              <a:spcBef>
                <a:spcPts val="0"/>
              </a:spcBef>
              <a:spcAft>
                <a:spcPts val="0"/>
              </a:spcAft>
              <a:buSzPts val="2800"/>
              <a:buFont typeface="Trebuchet MS"/>
              <a:buChar char="★"/>
            </a:pPr>
            <a:r>
              <a:rPr lang="en" sz="2800">
                <a:latin typeface="Trebuchet MS"/>
                <a:ea typeface="Trebuchet MS"/>
                <a:cs typeface="Trebuchet MS"/>
                <a:sym typeface="Trebuchet MS"/>
              </a:rPr>
              <a:t>Justify that pride belongs to Allah alone</a:t>
            </a:r>
            <a:endParaRPr sz="2800">
              <a:latin typeface="Trebuchet MS"/>
              <a:ea typeface="Trebuchet MS"/>
              <a:cs typeface="Trebuchet MS"/>
              <a:sym typeface="Trebuchet MS"/>
            </a:endParaRPr>
          </a:p>
          <a:p>
            <a:pPr marL="457200" lvl="0" indent="-406400" algn="l" rtl="0">
              <a:spcBef>
                <a:spcPts val="0"/>
              </a:spcBef>
              <a:spcAft>
                <a:spcPts val="0"/>
              </a:spcAft>
              <a:buSzPts val="2800"/>
              <a:buFont typeface="Trebuchet MS"/>
              <a:buChar char="★"/>
            </a:pPr>
            <a:r>
              <a:rPr lang="en" sz="2800" dirty="0">
                <a:latin typeface="Trebuchet MS"/>
                <a:ea typeface="Trebuchet MS"/>
                <a:cs typeface="Trebuchet MS"/>
                <a:sym typeface="Trebuchet MS"/>
              </a:rPr>
              <a:t>Discover that being proud is following in the footsteps of Iblis (</a:t>
            </a:r>
            <a:r>
              <a:rPr lang="en" sz="2800" dirty="0" err="1">
                <a:latin typeface="Trebuchet MS"/>
                <a:ea typeface="Trebuchet MS"/>
                <a:cs typeface="Trebuchet MS"/>
                <a:sym typeface="Trebuchet MS"/>
              </a:rPr>
              <a:t>Shaytan</a:t>
            </a:r>
            <a:r>
              <a:rPr lang="en" sz="2800" dirty="0">
                <a:latin typeface="Trebuchet MS"/>
                <a:ea typeface="Trebuchet MS"/>
                <a:cs typeface="Trebuchet MS"/>
                <a:sym typeface="Trebuchet MS"/>
              </a:rPr>
              <a:t>) and is disliked by </a:t>
            </a:r>
            <a:r>
              <a:rPr lang="en" sz="2800">
                <a:latin typeface="Trebuchet MS"/>
                <a:ea typeface="Trebuchet MS"/>
                <a:cs typeface="Trebuchet MS"/>
                <a:sym typeface="Trebuchet MS"/>
              </a:rPr>
              <a:t>Allah</a:t>
            </a:r>
            <a:endParaRPr sz="280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5548650" y="2482550"/>
            <a:ext cx="1952550" cy="2571750"/>
          </a:xfrm>
          <a:prstGeom prst="rect">
            <a:avLst/>
          </a:prstGeom>
          <a:noFill/>
          <a:ln>
            <a:noFill/>
          </a:ln>
        </p:spPr>
      </p:pic>
      <p:sp>
        <p:nvSpPr>
          <p:cNvPr id="62" name="Google Shape;62;p14"/>
          <p:cNvSpPr/>
          <p:nvPr/>
        </p:nvSpPr>
        <p:spPr>
          <a:xfrm rot="503635">
            <a:off x="4115322" y="936961"/>
            <a:ext cx="4819224" cy="1585408"/>
          </a:xfrm>
          <a:prstGeom prst="wedgeRoundRectCallout">
            <a:avLst>
              <a:gd name="adj1" fmla="val -7513"/>
              <a:gd name="adj2" fmla="val 75196"/>
              <a:gd name="adj3" fmla="val 0"/>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311700" y="445025"/>
            <a:ext cx="280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Trebuchet MS"/>
                <a:ea typeface="Trebuchet MS"/>
                <a:cs typeface="Trebuchet MS"/>
                <a:sym typeface="Trebuchet MS"/>
              </a:rPr>
              <a:t>Nabi Adam</a:t>
            </a:r>
            <a:endParaRPr sz="3000">
              <a:latin typeface="Trebuchet MS"/>
              <a:ea typeface="Trebuchet MS"/>
              <a:cs typeface="Trebuchet MS"/>
              <a:sym typeface="Trebuchet MS"/>
            </a:endParaRPr>
          </a:p>
        </p:txBody>
      </p:sp>
      <p:pic>
        <p:nvPicPr>
          <p:cNvPr id="64" name="Google Shape;64;p14"/>
          <p:cNvPicPr preferRelativeResize="0"/>
          <p:nvPr/>
        </p:nvPicPr>
        <p:blipFill rotWithShape="1">
          <a:blip r:embed="rId4">
            <a:alphaModFix/>
          </a:blip>
          <a:srcRect l="6864" t="1787"/>
          <a:stretch/>
        </p:blipFill>
        <p:spPr>
          <a:xfrm>
            <a:off x="632525" y="1314200"/>
            <a:ext cx="3075000" cy="3414225"/>
          </a:xfrm>
          <a:prstGeom prst="rect">
            <a:avLst/>
          </a:prstGeom>
          <a:noFill/>
          <a:ln>
            <a:noFill/>
          </a:ln>
        </p:spPr>
      </p:pic>
      <p:sp>
        <p:nvSpPr>
          <p:cNvPr id="65" name="Google Shape;65;p14"/>
          <p:cNvSpPr txBox="1"/>
          <p:nvPr/>
        </p:nvSpPr>
        <p:spPr>
          <a:xfrm rot="503798">
            <a:off x="4028416" y="884745"/>
            <a:ext cx="5043663" cy="288362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Trebuchet MS"/>
                <a:ea typeface="Trebuchet MS"/>
                <a:cs typeface="Trebuchet MS"/>
                <a:sym typeface="Trebuchet MS"/>
              </a:rPr>
              <a:t>“</a:t>
            </a:r>
            <a:r>
              <a:rPr lang="en" sz="2200">
                <a:solidFill>
                  <a:schemeClr val="dk1"/>
                </a:solidFill>
                <a:latin typeface="Trebuchet MS"/>
                <a:ea typeface="Trebuchet MS"/>
                <a:cs typeface="Trebuchet MS"/>
                <a:sym typeface="Trebuchet MS"/>
              </a:rPr>
              <a:t>I am better than Adam. You made me from fire, and you made Adam from normal clay. Fire is better than clay so I will not bow down to him.”</a:t>
            </a:r>
            <a:endParaRPr sz="2500">
              <a:latin typeface="Trebuchet MS"/>
              <a:ea typeface="Trebuchet MS"/>
              <a:cs typeface="Trebuchet MS"/>
              <a:sym typeface="Trebuchet MS"/>
            </a:endParaRPr>
          </a:p>
        </p:txBody>
      </p:sp>
      <p:sp>
        <p:nvSpPr>
          <p:cNvPr id="66" name="Google Shape;66;p14"/>
          <p:cNvSpPr txBox="1"/>
          <p:nvPr/>
        </p:nvSpPr>
        <p:spPr>
          <a:xfrm>
            <a:off x="7695725" y="3531600"/>
            <a:ext cx="1952700" cy="7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Trebuchet MS"/>
                <a:ea typeface="Trebuchet MS"/>
                <a:cs typeface="Trebuchet MS"/>
                <a:sym typeface="Trebuchet MS"/>
              </a:rPr>
              <a:t>Iblis</a:t>
            </a:r>
            <a:endParaRPr sz="3000">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10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0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52400" y="1369900"/>
            <a:ext cx="8839199" cy="22365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634550" y="1036200"/>
            <a:ext cx="5944675" cy="3972575"/>
          </a:xfrm>
          <a:prstGeom prst="rect">
            <a:avLst/>
          </a:prstGeom>
          <a:noFill/>
          <a:ln>
            <a:noFill/>
          </a:ln>
        </p:spPr>
      </p:pic>
      <p:sp>
        <p:nvSpPr>
          <p:cNvPr id="77" name="Google Shape;77;p16"/>
          <p:cNvSpPr txBox="1"/>
          <p:nvPr/>
        </p:nvSpPr>
        <p:spPr>
          <a:xfrm>
            <a:off x="306925" y="410675"/>
            <a:ext cx="7191000" cy="8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Trebuchet MS"/>
                <a:ea typeface="Trebuchet MS"/>
                <a:cs typeface="Trebuchet MS"/>
                <a:sym typeface="Trebuchet MS"/>
              </a:rPr>
              <a:t>Sajdah</a:t>
            </a:r>
            <a:endParaRPr sz="300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Trebuchet MS"/>
                <a:ea typeface="Trebuchet MS"/>
                <a:cs typeface="Trebuchet MS"/>
                <a:sym typeface="Trebuchet MS"/>
              </a:rPr>
              <a:t>Defences against Shaytan</a:t>
            </a:r>
            <a:endParaRPr sz="2900"/>
          </a:p>
        </p:txBody>
      </p:sp>
      <p:pic>
        <p:nvPicPr>
          <p:cNvPr id="83" name="Google Shape;83;p17"/>
          <p:cNvPicPr preferRelativeResize="0"/>
          <p:nvPr/>
        </p:nvPicPr>
        <p:blipFill>
          <a:blip r:embed="rId3">
            <a:alphaModFix/>
          </a:blip>
          <a:stretch>
            <a:fillRect/>
          </a:stretch>
        </p:blipFill>
        <p:spPr>
          <a:xfrm>
            <a:off x="311700" y="1017725"/>
            <a:ext cx="4484150" cy="3304099"/>
          </a:xfrm>
          <a:prstGeom prst="rect">
            <a:avLst/>
          </a:prstGeom>
          <a:noFill/>
          <a:ln>
            <a:noFill/>
          </a:ln>
        </p:spPr>
      </p:pic>
      <p:sp>
        <p:nvSpPr>
          <p:cNvPr id="84" name="Google Shape;84;p17"/>
          <p:cNvSpPr txBox="1"/>
          <p:nvPr/>
        </p:nvSpPr>
        <p:spPr>
          <a:xfrm>
            <a:off x="1297200" y="4282950"/>
            <a:ext cx="6549600" cy="5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Shaytan cannot attack us when we are in </a:t>
            </a:r>
            <a:r>
              <a:rPr lang="en" sz="1800" b="1">
                <a:solidFill>
                  <a:srgbClr val="38761D"/>
                </a:solidFill>
                <a:latin typeface="Rubik"/>
                <a:ea typeface="Rubik"/>
                <a:cs typeface="Rubik"/>
                <a:sym typeface="Rubik"/>
              </a:rPr>
              <a:t>sajdah</a:t>
            </a:r>
            <a:r>
              <a:rPr lang="en" sz="1800">
                <a:latin typeface="Trebuchet MS"/>
                <a:ea typeface="Trebuchet MS"/>
                <a:cs typeface="Trebuchet MS"/>
                <a:sym typeface="Trebuchet MS"/>
              </a:rPr>
              <a:t> and when we have our hands up for </a:t>
            </a:r>
            <a:r>
              <a:rPr lang="en" sz="1800" b="1">
                <a:solidFill>
                  <a:srgbClr val="38761D"/>
                </a:solidFill>
                <a:latin typeface="Rubik"/>
                <a:ea typeface="Rubik"/>
                <a:cs typeface="Rubik"/>
                <a:sym typeface="Rubik"/>
              </a:rPr>
              <a:t>du‘a</a:t>
            </a:r>
            <a:r>
              <a:rPr lang="en" sz="1800">
                <a:latin typeface="Trebuchet MS"/>
                <a:ea typeface="Trebuchet MS"/>
                <a:cs typeface="Trebuchet MS"/>
                <a:sym typeface="Trebuchet MS"/>
              </a:rPr>
              <a:t>. </a:t>
            </a:r>
            <a:endParaRPr sz="1800">
              <a:latin typeface="Trebuchet MS"/>
              <a:ea typeface="Trebuchet MS"/>
              <a:cs typeface="Trebuchet MS"/>
              <a:sym typeface="Trebuchet MS"/>
            </a:endParaRPr>
          </a:p>
        </p:txBody>
      </p:sp>
      <p:pic>
        <p:nvPicPr>
          <p:cNvPr id="85" name="Google Shape;85;p17"/>
          <p:cNvPicPr preferRelativeResize="0"/>
          <p:nvPr/>
        </p:nvPicPr>
        <p:blipFill>
          <a:blip r:embed="rId4">
            <a:alphaModFix/>
          </a:blip>
          <a:stretch>
            <a:fillRect/>
          </a:stretch>
        </p:blipFill>
        <p:spPr>
          <a:xfrm>
            <a:off x="5194150" y="1017725"/>
            <a:ext cx="3440027" cy="33040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Meet Mr. Proud and Mr. Humble </a:t>
            </a:r>
            <a:endParaRPr sz="3000"/>
          </a:p>
        </p:txBody>
      </p:sp>
      <p:pic>
        <p:nvPicPr>
          <p:cNvPr id="91" name="Google Shape;91;p18"/>
          <p:cNvPicPr preferRelativeResize="0"/>
          <p:nvPr/>
        </p:nvPicPr>
        <p:blipFill>
          <a:blip r:embed="rId3">
            <a:alphaModFix/>
          </a:blip>
          <a:stretch>
            <a:fillRect/>
          </a:stretch>
        </p:blipFill>
        <p:spPr>
          <a:xfrm>
            <a:off x="663250" y="1148100"/>
            <a:ext cx="3414950" cy="3414950"/>
          </a:xfrm>
          <a:prstGeom prst="rect">
            <a:avLst/>
          </a:prstGeom>
          <a:noFill/>
          <a:ln>
            <a:noFill/>
          </a:ln>
        </p:spPr>
      </p:pic>
      <p:pic>
        <p:nvPicPr>
          <p:cNvPr id="92" name="Google Shape;92;p18"/>
          <p:cNvPicPr preferRelativeResize="0"/>
          <p:nvPr/>
        </p:nvPicPr>
        <p:blipFill>
          <a:blip r:embed="rId4">
            <a:alphaModFix/>
          </a:blip>
          <a:stretch>
            <a:fillRect/>
          </a:stretch>
        </p:blipFill>
        <p:spPr>
          <a:xfrm>
            <a:off x="4665675" y="1554906"/>
            <a:ext cx="3479500" cy="3008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Mr. Proud</a:t>
            </a:r>
            <a:endParaRPr sz="3000"/>
          </a:p>
        </p:txBody>
      </p:sp>
      <p:pic>
        <p:nvPicPr>
          <p:cNvPr id="98" name="Google Shape;98;p19"/>
          <p:cNvPicPr preferRelativeResize="0"/>
          <p:nvPr/>
        </p:nvPicPr>
        <p:blipFill>
          <a:blip r:embed="rId3">
            <a:alphaModFix/>
          </a:blip>
          <a:stretch>
            <a:fillRect/>
          </a:stretch>
        </p:blipFill>
        <p:spPr>
          <a:xfrm>
            <a:off x="467400" y="1297825"/>
            <a:ext cx="3206075" cy="3206075"/>
          </a:xfrm>
          <a:prstGeom prst="rect">
            <a:avLst/>
          </a:prstGeom>
          <a:noFill/>
          <a:ln>
            <a:noFill/>
          </a:ln>
        </p:spPr>
      </p:pic>
      <p:pic>
        <p:nvPicPr>
          <p:cNvPr id="99" name="Google Shape;99;p19"/>
          <p:cNvPicPr preferRelativeResize="0"/>
          <p:nvPr/>
        </p:nvPicPr>
        <p:blipFill>
          <a:blip r:embed="rId4">
            <a:alphaModFix/>
          </a:blip>
          <a:stretch>
            <a:fillRect/>
          </a:stretch>
        </p:blipFill>
        <p:spPr>
          <a:xfrm>
            <a:off x="3613025" y="1187675"/>
            <a:ext cx="5165727" cy="3426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Mr. Humble </a:t>
            </a:r>
            <a:endParaRPr sz="3000"/>
          </a:p>
        </p:txBody>
      </p:sp>
      <p:pic>
        <p:nvPicPr>
          <p:cNvPr id="105" name="Google Shape;105;p20"/>
          <p:cNvPicPr preferRelativeResize="0"/>
          <p:nvPr/>
        </p:nvPicPr>
        <p:blipFill>
          <a:blip r:embed="rId3">
            <a:alphaModFix/>
          </a:blip>
          <a:stretch>
            <a:fillRect/>
          </a:stretch>
        </p:blipFill>
        <p:spPr>
          <a:xfrm>
            <a:off x="4681825" y="1280800"/>
            <a:ext cx="3767350" cy="3257032"/>
          </a:xfrm>
          <a:prstGeom prst="rect">
            <a:avLst/>
          </a:prstGeom>
          <a:noFill/>
          <a:ln>
            <a:noFill/>
          </a:ln>
        </p:spPr>
      </p:pic>
      <p:pic>
        <p:nvPicPr>
          <p:cNvPr id="106" name="Google Shape;106;p20"/>
          <p:cNvPicPr preferRelativeResize="0"/>
          <p:nvPr/>
        </p:nvPicPr>
        <p:blipFill>
          <a:blip r:embed="rId4">
            <a:alphaModFix/>
          </a:blip>
          <a:stretch>
            <a:fillRect/>
          </a:stretch>
        </p:blipFill>
        <p:spPr>
          <a:xfrm>
            <a:off x="194975" y="1340400"/>
            <a:ext cx="4377023" cy="29459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607113" y="105750"/>
            <a:ext cx="3012175" cy="3012175"/>
          </a:xfrm>
          <a:prstGeom prst="rect">
            <a:avLst/>
          </a:prstGeom>
          <a:noFill/>
          <a:ln>
            <a:noFill/>
          </a:ln>
        </p:spPr>
      </p:pic>
      <p:pic>
        <p:nvPicPr>
          <p:cNvPr id="112" name="Google Shape;112;p21"/>
          <p:cNvPicPr preferRelativeResize="0"/>
          <p:nvPr/>
        </p:nvPicPr>
        <p:blipFill>
          <a:blip r:embed="rId4">
            <a:alphaModFix/>
          </a:blip>
          <a:stretch>
            <a:fillRect/>
          </a:stretch>
        </p:blipFill>
        <p:spPr>
          <a:xfrm>
            <a:off x="5879525" y="2395276"/>
            <a:ext cx="3174700" cy="2744640"/>
          </a:xfrm>
          <a:prstGeom prst="rect">
            <a:avLst/>
          </a:prstGeom>
          <a:noFill/>
          <a:ln>
            <a:noFill/>
          </a:ln>
        </p:spPr>
      </p:pic>
      <p:pic>
        <p:nvPicPr>
          <p:cNvPr id="113" name="Google Shape;113;p21"/>
          <p:cNvPicPr preferRelativeResize="0"/>
          <p:nvPr/>
        </p:nvPicPr>
        <p:blipFill>
          <a:blip r:embed="rId5">
            <a:alphaModFix/>
          </a:blip>
          <a:stretch>
            <a:fillRect/>
          </a:stretch>
        </p:blipFill>
        <p:spPr>
          <a:xfrm>
            <a:off x="7911348" y="902558"/>
            <a:ext cx="905525" cy="1521078"/>
          </a:xfrm>
          <a:prstGeom prst="rect">
            <a:avLst/>
          </a:prstGeom>
          <a:noFill/>
          <a:ln>
            <a:noFill/>
          </a:ln>
        </p:spPr>
      </p:pic>
      <p:pic>
        <p:nvPicPr>
          <p:cNvPr id="114" name="Google Shape;114;p21"/>
          <p:cNvPicPr preferRelativeResize="0"/>
          <p:nvPr/>
        </p:nvPicPr>
        <p:blipFill>
          <a:blip r:embed="rId5">
            <a:alphaModFix/>
          </a:blip>
          <a:stretch>
            <a:fillRect/>
          </a:stretch>
        </p:blipFill>
        <p:spPr>
          <a:xfrm>
            <a:off x="165635" y="2319083"/>
            <a:ext cx="905525" cy="1521078"/>
          </a:xfrm>
          <a:prstGeom prst="rect">
            <a:avLst/>
          </a:prstGeom>
          <a:noFill/>
          <a:ln>
            <a:noFill/>
          </a:ln>
        </p:spPr>
      </p:pic>
      <p:pic>
        <p:nvPicPr>
          <p:cNvPr id="115" name="Google Shape;115;p21"/>
          <p:cNvPicPr preferRelativeResize="0"/>
          <p:nvPr/>
        </p:nvPicPr>
        <p:blipFill>
          <a:blip r:embed="rId5">
            <a:alphaModFix/>
          </a:blip>
          <a:stretch>
            <a:fillRect/>
          </a:stretch>
        </p:blipFill>
        <p:spPr>
          <a:xfrm>
            <a:off x="3317035" y="961758"/>
            <a:ext cx="905525" cy="1521078"/>
          </a:xfrm>
          <a:prstGeom prst="rect">
            <a:avLst/>
          </a:prstGeom>
          <a:noFill/>
          <a:ln>
            <a:noFill/>
          </a:ln>
        </p:spPr>
      </p:pic>
      <p:pic>
        <p:nvPicPr>
          <p:cNvPr id="116" name="Google Shape;116;p21"/>
          <p:cNvPicPr preferRelativeResize="0"/>
          <p:nvPr/>
        </p:nvPicPr>
        <p:blipFill>
          <a:blip r:embed="rId5">
            <a:alphaModFix/>
          </a:blip>
          <a:stretch>
            <a:fillRect/>
          </a:stretch>
        </p:blipFill>
        <p:spPr>
          <a:xfrm>
            <a:off x="1636448" y="3352321"/>
            <a:ext cx="905525" cy="1521078"/>
          </a:xfrm>
          <a:prstGeom prst="rect">
            <a:avLst/>
          </a:prstGeom>
          <a:noFill/>
          <a:ln>
            <a:noFill/>
          </a:ln>
        </p:spPr>
      </p:pic>
      <p:pic>
        <p:nvPicPr>
          <p:cNvPr id="117" name="Google Shape;117;p21"/>
          <p:cNvPicPr preferRelativeResize="0"/>
          <p:nvPr/>
        </p:nvPicPr>
        <p:blipFill>
          <a:blip r:embed="rId5">
            <a:alphaModFix/>
          </a:blip>
          <a:stretch>
            <a:fillRect/>
          </a:stretch>
        </p:blipFill>
        <p:spPr>
          <a:xfrm>
            <a:off x="6620873" y="463158"/>
            <a:ext cx="905525" cy="1521078"/>
          </a:xfrm>
          <a:prstGeom prst="rect">
            <a:avLst/>
          </a:prstGeom>
          <a:noFill/>
          <a:ln>
            <a:noFill/>
          </a:ln>
        </p:spPr>
      </p:pic>
      <p:pic>
        <p:nvPicPr>
          <p:cNvPr id="118" name="Google Shape;118;p21"/>
          <p:cNvPicPr preferRelativeResize="0"/>
          <p:nvPr/>
        </p:nvPicPr>
        <p:blipFill>
          <a:blip r:embed="rId6">
            <a:alphaModFix/>
          </a:blip>
          <a:stretch>
            <a:fillRect/>
          </a:stretch>
        </p:blipFill>
        <p:spPr>
          <a:xfrm>
            <a:off x="635424" y="234549"/>
            <a:ext cx="826224" cy="1166349"/>
          </a:xfrm>
          <a:prstGeom prst="rect">
            <a:avLst/>
          </a:prstGeom>
          <a:noFill/>
          <a:ln>
            <a:noFill/>
          </a:ln>
        </p:spPr>
      </p:pic>
      <p:pic>
        <p:nvPicPr>
          <p:cNvPr id="119" name="Google Shape;119;p21"/>
          <p:cNvPicPr preferRelativeResize="0"/>
          <p:nvPr/>
        </p:nvPicPr>
        <p:blipFill>
          <a:blip r:embed="rId6">
            <a:alphaModFix/>
          </a:blip>
          <a:stretch>
            <a:fillRect/>
          </a:stretch>
        </p:blipFill>
        <p:spPr>
          <a:xfrm>
            <a:off x="635424" y="2743987"/>
            <a:ext cx="826224" cy="1166349"/>
          </a:xfrm>
          <a:prstGeom prst="rect">
            <a:avLst/>
          </a:prstGeom>
          <a:noFill/>
          <a:ln>
            <a:noFill/>
          </a:ln>
        </p:spPr>
      </p:pic>
      <p:pic>
        <p:nvPicPr>
          <p:cNvPr id="120" name="Google Shape;120;p21"/>
          <p:cNvPicPr preferRelativeResize="0"/>
          <p:nvPr/>
        </p:nvPicPr>
        <p:blipFill>
          <a:blip r:embed="rId6">
            <a:alphaModFix/>
          </a:blip>
          <a:stretch>
            <a:fillRect/>
          </a:stretch>
        </p:blipFill>
        <p:spPr>
          <a:xfrm>
            <a:off x="-1" y="234562"/>
            <a:ext cx="826224" cy="1166349"/>
          </a:xfrm>
          <a:prstGeom prst="rect">
            <a:avLst/>
          </a:prstGeom>
          <a:noFill/>
          <a:ln>
            <a:noFill/>
          </a:ln>
        </p:spPr>
      </p:pic>
      <p:pic>
        <p:nvPicPr>
          <p:cNvPr id="121" name="Google Shape;121;p21"/>
          <p:cNvPicPr preferRelativeResize="0"/>
          <p:nvPr/>
        </p:nvPicPr>
        <p:blipFill>
          <a:blip r:embed="rId6">
            <a:alphaModFix/>
          </a:blip>
          <a:stretch>
            <a:fillRect/>
          </a:stretch>
        </p:blipFill>
        <p:spPr>
          <a:xfrm>
            <a:off x="4622774" y="2743987"/>
            <a:ext cx="826224" cy="1166349"/>
          </a:xfrm>
          <a:prstGeom prst="rect">
            <a:avLst/>
          </a:prstGeom>
          <a:noFill/>
          <a:ln>
            <a:noFill/>
          </a:ln>
        </p:spPr>
      </p:pic>
      <p:pic>
        <p:nvPicPr>
          <p:cNvPr id="122" name="Google Shape;122;p21"/>
          <p:cNvPicPr preferRelativeResize="0"/>
          <p:nvPr/>
        </p:nvPicPr>
        <p:blipFill>
          <a:blip r:embed="rId6">
            <a:alphaModFix/>
          </a:blip>
          <a:stretch>
            <a:fillRect/>
          </a:stretch>
        </p:blipFill>
        <p:spPr>
          <a:xfrm>
            <a:off x="2593586" y="3707062"/>
            <a:ext cx="826224" cy="1166349"/>
          </a:xfrm>
          <a:prstGeom prst="rect">
            <a:avLst/>
          </a:prstGeom>
          <a:noFill/>
          <a:ln>
            <a:noFill/>
          </a:ln>
        </p:spPr>
      </p:pic>
      <p:pic>
        <p:nvPicPr>
          <p:cNvPr id="123" name="Google Shape;123;p21"/>
          <p:cNvPicPr preferRelativeResize="0"/>
          <p:nvPr/>
        </p:nvPicPr>
        <p:blipFill>
          <a:blip r:embed="rId6">
            <a:alphaModFix/>
          </a:blip>
          <a:stretch>
            <a:fillRect/>
          </a:stretch>
        </p:blipFill>
        <p:spPr>
          <a:xfrm>
            <a:off x="5167124" y="2743987"/>
            <a:ext cx="826224" cy="1166349"/>
          </a:xfrm>
          <a:prstGeom prst="rect">
            <a:avLst/>
          </a:prstGeom>
          <a:noFill/>
          <a:ln>
            <a:noFill/>
          </a:ln>
        </p:spPr>
      </p:pic>
      <p:pic>
        <p:nvPicPr>
          <p:cNvPr id="124" name="Google Shape;124;p21"/>
          <p:cNvPicPr preferRelativeResize="0"/>
          <p:nvPr/>
        </p:nvPicPr>
        <p:blipFill>
          <a:blip r:embed="rId6">
            <a:alphaModFix/>
          </a:blip>
          <a:stretch>
            <a:fillRect/>
          </a:stretch>
        </p:blipFill>
        <p:spPr>
          <a:xfrm>
            <a:off x="6202936" y="1003712"/>
            <a:ext cx="826224" cy="1166349"/>
          </a:xfrm>
          <a:prstGeom prst="rect">
            <a:avLst/>
          </a:prstGeom>
          <a:noFill/>
          <a:ln>
            <a:noFill/>
          </a:ln>
        </p:spPr>
      </p:pic>
      <p:pic>
        <p:nvPicPr>
          <p:cNvPr id="125" name="Google Shape;125;p21"/>
          <p:cNvPicPr preferRelativeResize="0"/>
          <p:nvPr/>
        </p:nvPicPr>
        <p:blipFill>
          <a:blip r:embed="rId7">
            <a:alphaModFix/>
          </a:blip>
          <a:stretch>
            <a:fillRect/>
          </a:stretch>
        </p:blipFill>
        <p:spPr>
          <a:xfrm>
            <a:off x="4572000" y="1592000"/>
            <a:ext cx="1313774" cy="755424"/>
          </a:xfrm>
          <a:prstGeom prst="rect">
            <a:avLst/>
          </a:prstGeom>
          <a:noFill/>
          <a:ln>
            <a:noFill/>
          </a:ln>
        </p:spPr>
      </p:pic>
      <p:pic>
        <p:nvPicPr>
          <p:cNvPr id="126" name="Google Shape;126;p21"/>
          <p:cNvPicPr preferRelativeResize="0"/>
          <p:nvPr/>
        </p:nvPicPr>
        <p:blipFill>
          <a:blip r:embed="rId7">
            <a:alphaModFix/>
          </a:blip>
          <a:stretch>
            <a:fillRect/>
          </a:stretch>
        </p:blipFill>
        <p:spPr>
          <a:xfrm>
            <a:off x="4485038" y="4190063"/>
            <a:ext cx="1313774" cy="755424"/>
          </a:xfrm>
          <a:prstGeom prst="rect">
            <a:avLst/>
          </a:prstGeom>
          <a:noFill/>
          <a:ln>
            <a:noFill/>
          </a:ln>
        </p:spPr>
      </p:pic>
      <p:pic>
        <p:nvPicPr>
          <p:cNvPr id="127" name="Google Shape;127;p21"/>
          <p:cNvPicPr preferRelativeResize="0"/>
          <p:nvPr/>
        </p:nvPicPr>
        <p:blipFill>
          <a:blip r:embed="rId7">
            <a:alphaModFix/>
          </a:blip>
          <a:stretch>
            <a:fillRect/>
          </a:stretch>
        </p:blipFill>
        <p:spPr>
          <a:xfrm>
            <a:off x="165613" y="4018425"/>
            <a:ext cx="1313774" cy="755424"/>
          </a:xfrm>
          <a:prstGeom prst="rect">
            <a:avLst/>
          </a:prstGeom>
          <a:noFill/>
          <a:ln>
            <a:noFill/>
          </a:ln>
        </p:spPr>
      </p:pic>
      <p:pic>
        <p:nvPicPr>
          <p:cNvPr id="128" name="Google Shape;128;p21"/>
          <p:cNvPicPr preferRelativeResize="0"/>
          <p:nvPr/>
        </p:nvPicPr>
        <p:blipFill>
          <a:blip r:embed="rId6">
            <a:alphaModFix/>
          </a:blip>
          <a:stretch>
            <a:fillRect/>
          </a:stretch>
        </p:blipFill>
        <p:spPr>
          <a:xfrm>
            <a:off x="8413899" y="1181074"/>
            <a:ext cx="826224" cy="1166349"/>
          </a:xfrm>
          <a:prstGeom prst="rect">
            <a:avLst/>
          </a:prstGeom>
          <a:noFill/>
          <a:ln>
            <a:noFill/>
          </a:ln>
        </p:spPr>
      </p:pic>
      <p:pic>
        <p:nvPicPr>
          <p:cNvPr id="129" name="Google Shape;129;p21"/>
          <p:cNvPicPr preferRelativeResize="0"/>
          <p:nvPr/>
        </p:nvPicPr>
        <p:blipFill>
          <a:blip r:embed="rId5">
            <a:alphaModFix/>
          </a:blip>
          <a:stretch>
            <a:fillRect/>
          </a:stretch>
        </p:blipFill>
        <p:spPr>
          <a:xfrm>
            <a:off x="5614198" y="1220708"/>
            <a:ext cx="905525" cy="1521078"/>
          </a:xfrm>
          <a:prstGeom prst="rect">
            <a:avLst/>
          </a:prstGeom>
          <a:noFill/>
          <a:ln>
            <a:noFill/>
          </a:ln>
        </p:spPr>
      </p:pic>
      <p:pic>
        <p:nvPicPr>
          <p:cNvPr id="130" name="Google Shape;130;p21"/>
          <p:cNvPicPr preferRelativeResize="0"/>
          <p:nvPr/>
        </p:nvPicPr>
        <p:blipFill>
          <a:blip r:embed="rId6">
            <a:alphaModFix/>
          </a:blip>
          <a:stretch>
            <a:fillRect/>
          </a:stretch>
        </p:blipFill>
        <p:spPr>
          <a:xfrm>
            <a:off x="5167136" y="105762"/>
            <a:ext cx="826224" cy="1166349"/>
          </a:xfrm>
          <a:prstGeom prst="rect">
            <a:avLst/>
          </a:prstGeom>
          <a:noFill/>
          <a:ln>
            <a:noFill/>
          </a:ln>
        </p:spPr>
      </p:pic>
      <p:pic>
        <p:nvPicPr>
          <p:cNvPr id="131" name="Google Shape;131;p21"/>
          <p:cNvPicPr preferRelativeResize="0"/>
          <p:nvPr/>
        </p:nvPicPr>
        <p:blipFill>
          <a:blip r:embed="rId7">
            <a:alphaModFix/>
          </a:blip>
          <a:stretch>
            <a:fillRect/>
          </a:stretch>
        </p:blipFill>
        <p:spPr>
          <a:xfrm>
            <a:off x="4764188" y="3912513"/>
            <a:ext cx="1313774" cy="755424"/>
          </a:xfrm>
          <a:prstGeom prst="rect">
            <a:avLst/>
          </a:prstGeom>
          <a:noFill/>
          <a:ln>
            <a:noFill/>
          </a:ln>
        </p:spPr>
      </p:pic>
      <p:pic>
        <p:nvPicPr>
          <p:cNvPr id="132" name="Google Shape;132;p21"/>
          <p:cNvPicPr preferRelativeResize="0"/>
          <p:nvPr/>
        </p:nvPicPr>
        <p:blipFill>
          <a:blip r:embed="rId5">
            <a:alphaModFix/>
          </a:blip>
          <a:stretch>
            <a:fillRect/>
          </a:stretch>
        </p:blipFill>
        <p:spPr>
          <a:xfrm>
            <a:off x="7238748" y="801396"/>
            <a:ext cx="905525" cy="1521078"/>
          </a:xfrm>
          <a:prstGeom prst="rect">
            <a:avLst/>
          </a:prstGeom>
          <a:noFill/>
          <a:ln>
            <a:noFill/>
          </a:ln>
        </p:spPr>
      </p:pic>
      <p:pic>
        <p:nvPicPr>
          <p:cNvPr id="133" name="Google Shape;133;p21"/>
          <p:cNvPicPr preferRelativeResize="0"/>
          <p:nvPr/>
        </p:nvPicPr>
        <p:blipFill>
          <a:blip r:embed="rId6">
            <a:alphaModFix/>
          </a:blip>
          <a:stretch>
            <a:fillRect/>
          </a:stretch>
        </p:blipFill>
        <p:spPr>
          <a:xfrm>
            <a:off x="8413911" y="2322487"/>
            <a:ext cx="826224" cy="1166349"/>
          </a:xfrm>
          <a:prstGeom prst="rect">
            <a:avLst/>
          </a:prstGeom>
          <a:noFill/>
          <a:ln>
            <a:noFill/>
          </a:ln>
        </p:spPr>
      </p:pic>
      <p:pic>
        <p:nvPicPr>
          <p:cNvPr id="134" name="Google Shape;134;p21"/>
          <p:cNvPicPr preferRelativeResize="0"/>
          <p:nvPr/>
        </p:nvPicPr>
        <p:blipFill>
          <a:blip r:embed="rId6">
            <a:alphaModFix/>
          </a:blip>
          <a:stretch>
            <a:fillRect/>
          </a:stretch>
        </p:blipFill>
        <p:spPr>
          <a:xfrm>
            <a:off x="5603499" y="29112"/>
            <a:ext cx="826224" cy="1166349"/>
          </a:xfrm>
          <a:prstGeom prst="rect">
            <a:avLst/>
          </a:prstGeom>
          <a:noFill/>
          <a:ln>
            <a:noFill/>
          </a:ln>
        </p:spPr>
      </p:pic>
      <p:pic>
        <p:nvPicPr>
          <p:cNvPr id="135" name="Google Shape;135;p21"/>
          <p:cNvPicPr preferRelativeResize="0"/>
          <p:nvPr/>
        </p:nvPicPr>
        <p:blipFill>
          <a:blip r:embed="rId5">
            <a:alphaModFix/>
          </a:blip>
          <a:stretch>
            <a:fillRect/>
          </a:stretch>
        </p:blipFill>
        <p:spPr>
          <a:xfrm>
            <a:off x="3940460" y="2930871"/>
            <a:ext cx="905525" cy="1521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10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childTnLst>
                                </p:cTn>
                              </p:par>
                              <p:par>
                                <p:cTn id="18" presetID="10" presetClass="entr" presetSubtype="0" fill="hold"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1000"/>
                                        <p:tgtEl>
                                          <p:spTgt spid="120"/>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fade">
                                      <p:cBhvr>
                                        <p:cTn id="24" dur="1000"/>
                                        <p:tgtEl>
                                          <p:spTgt spid="114"/>
                                        </p:tgtEl>
                                      </p:cBhvr>
                                    </p:animEffect>
                                  </p:childTnLst>
                                </p:cTn>
                              </p:par>
                              <p:par>
                                <p:cTn id="25" presetID="10"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1000"/>
                                        <p:tgtEl>
                                          <p:spTgt spid="116"/>
                                        </p:tgtEl>
                                      </p:cBhvr>
                                    </p:animEffect>
                                  </p:childTnLst>
                                </p:cTn>
                              </p:par>
                              <p:par>
                                <p:cTn id="32" presetID="10" presetClass="entr" presetSubtype="0" fill="hold"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1000"/>
                                        <p:tgtEl>
                                          <p:spTgt spid="122"/>
                                        </p:tgtEl>
                                      </p:cBhvr>
                                    </p:animEffect>
                                  </p:childTnLst>
                                </p:cTn>
                              </p:par>
                              <p:par>
                                <p:cTn id="35" presetID="10" presetClass="entr" presetSubtype="0" fill="hold" nodeType="with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fade">
                                      <p:cBhvr>
                                        <p:cTn id="37" dur="1000"/>
                                        <p:tgtEl>
                                          <p:spTgt spid="127"/>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1000"/>
                                        <p:tgtEl>
                                          <p:spTgt spid="115"/>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fade">
                                      <p:cBhvr>
                                        <p:cTn id="45" dur="1000"/>
                                        <p:tgtEl>
                                          <p:spTgt spid="121"/>
                                        </p:tgtEl>
                                      </p:cBhvr>
                                    </p:animEffect>
                                  </p:childTnLst>
                                </p:cTn>
                              </p:par>
                              <p:par>
                                <p:cTn id="46" presetID="10" presetClass="entr" presetSubtype="0" fill="hold" nodeType="withEffect">
                                  <p:stCondLst>
                                    <p:cond delay="0"/>
                                  </p:stCondLst>
                                  <p:childTnLst>
                                    <p:set>
                                      <p:cBhvr>
                                        <p:cTn id="47" dur="1" fill="hold">
                                          <p:stCondLst>
                                            <p:cond delay="0"/>
                                          </p:stCondLst>
                                        </p:cTn>
                                        <p:tgtEl>
                                          <p:spTgt spid="123"/>
                                        </p:tgtEl>
                                        <p:attrNameLst>
                                          <p:attrName>style.visibility</p:attrName>
                                        </p:attrNameLst>
                                      </p:cBhvr>
                                      <p:to>
                                        <p:strVal val="visible"/>
                                      </p:to>
                                    </p:set>
                                    <p:animEffect transition="in" filter="fade">
                                      <p:cBhvr>
                                        <p:cTn id="48" dur="1000"/>
                                        <p:tgtEl>
                                          <p:spTgt spid="123"/>
                                        </p:tgtEl>
                                      </p:cBhvr>
                                    </p:animEffect>
                                  </p:childTnLst>
                                </p:cTn>
                              </p:par>
                              <p:par>
                                <p:cTn id="49" presetID="10" presetClass="entr" presetSubtype="0" fill="hold" nodeType="withEffect">
                                  <p:stCondLst>
                                    <p:cond delay="0"/>
                                  </p:stCondLst>
                                  <p:childTnLst>
                                    <p:set>
                                      <p:cBhvr>
                                        <p:cTn id="50" dur="1" fill="hold">
                                          <p:stCondLst>
                                            <p:cond delay="0"/>
                                          </p:stCondLst>
                                        </p:cTn>
                                        <p:tgtEl>
                                          <p:spTgt spid="126"/>
                                        </p:tgtEl>
                                        <p:attrNameLst>
                                          <p:attrName>style.visibility</p:attrName>
                                        </p:attrNameLst>
                                      </p:cBhvr>
                                      <p:to>
                                        <p:strVal val="visible"/>
                                      </p:to>
                                    </p:set>
                                    <p:animEffect transition="in" filter="fade">
                                      <p:cBhvr>
                                        <p:cTn id="51" dur="1000"/>
                                        <p:tgtEl>
                                          <p:spTgt spid="126"/>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fade">
                                      <p:cBhvr>
                                        <p:cTn id="55" dur="1000"/>
                                        <p:tgtEl>
                                          <p:spTgt spid="113"/>
                                        </p:tgtEl>
                                      </p:cBhvr>
                                    </p:animEffect>
                                  </p:childTnLst>
                                </p:cTn>
                              </p:par>
                              <p:par>
                                <p:cTn id="56" presetID="10" presetClass="entr" presetSubtype="0" fill="hold"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fade">
                                      <p:cBhvr>
                                        <p:cTn id="58" dur="1000"/>
                                        <p:tgtEl>
                                          <p:spTgt spid="117"/>
                                        </p:tgtEl>
                                      </p:cBhvr>
                                    </p:animEffect>
                                  </p:childTnLst>
                                </p:cTn>
                              </p:par>
                              <p:par>
                                <p:cTn id="59" presetID="10" presetClass="entr" presetSubtype="0" fill="hold" nodeType="withEffect">
                                  <p:stCondLst>
                                    <p:cond delay="0"/>
                                  </p:stCondLst>
                                  <p:childTnLst>
                                    <p:set>
                                      <p:cBhvr>
                                        <p:cTn id="60" dur="1" fill="hold">
                                          <p:stCondLst>
                                            <p:cond delay="0"/>
                                          </p:stCondLst>
                                        </p:cTn>
                                        <p:tgtEl>
                                          <p:spTgt spid="124"/>
                                        </p:tgtEl>
                                        <p:attrNameLst>
                                          <p:attrName>style.visibility</p:attrName>
                                        </p:attrNameLst>
                                      </p:cBhvr>
                                      <p:to>
                                        <p:strVal val="visible"/>
                                      </p:to>
                                    </p:set>
                                    <p:animEffect transition="in" filter="fade">
                                      <p:cBhvr>
                                        <p:cTn id="61" dur="1000"/>
                                        <p:tgtEl>
                                          <p:spTgt spid="124"/>
                                        </p:tgtEl>
                                      </p:cBhvr>
                                    </p:animEffect>
                                  </p:childTnLst>
                                </p:cTn>
                              </p:par>
                              <p:par>
                                <p:cTn id="62" presetID="10" presetClass="entr" presetSubtype="0" fill="hold" nodeType="with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fade">
                                      <p:cBhvr>
                                        <p:cTn id="64" dur="1000"/>
                                        <p:tgtEl>
                                          <p:spTgt spid="128"/>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fade">
                                      <p:cBhvr>
                                        <p:cTn id="68" dur="1000"/>
                                        <p:tgtEl>
                                          <p:spTgt spid="1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118"/>
                                        </p:tgtEl>
                                      </p:cBhvr>
                                    </p:animEffect>
                                    <p:set>
                                      <p:cBhvr>
                                        <p:cTn id="73" dur="1" fill="hold">
                                          <p:stCondLst>
                                            <p:cond delay="1000"/>
                                          </p:stCondLst>
                                        </p:cTn>
                                        <p:tgtEl>
                                          <p:spTgt spid="11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120"/>
                                        </p:tgtEl>
                                      </p:cBhvr>
                                    </p:animEffect>
                                    <p:set>
                                      <p:cBhvr>
                                        <p:cTn id="76" dur="1" fill="hold">
                                          <p:stCondLst>
                                            <p:cond delay="1000"/>
                                          </p:stCondLst>
                                        </p:cTn>
                                        <p:tgtEl>
                                          <p:spTgt spid="120"/>
                                        </p:tgtEl>
                                        <p:attrNameLst>
                                          <p:attrName>style.visibility</p:attrName>
                                        </p:attrNameLst>
                                      </p:cBhvr>
                                      <p:to>
                                        <p:strVal val="hidden"/>
                                      </p:to>
                                    </p:set>
                                  </p:childTnLst>
                                </p:cTn>
                              </p:par>
                            </p:childTnLst>
                          </p:cTn>
                        </p:par>
                        <p:par>
                          <p:cTn id="77" fill="hold">
                            <p:stCondLst>
                              <p:cond delay="1000"/>
                            </p:stCondLst>
                            <p:childTnLst>
                              <p:par>
                                <p:cTn id="78" presetID="10" presetClass="exit" presetSubtype="0" fill="hold" nodeType="afterEffect">
                                  <p:stCondLst>
                                    <p:cond delay="0"/>
                                  </p:stCondLst>
                                  <p:childTnLst>
                                    <p:animEffect transition="out" filter="fade">
                                      <p:cBhvr>
                                        <p:cTn id="79" dur="1300"/>
                                        <p:tgtEl>
                                          <p:spTgt spid="114"/>
                                        </p:tgtEl>
                                      </p:cBhvr>
                                    </p:animEffect>
                                    <p:set>
                                      <p:cBhvr>
                                        <p:cTn id="80" dur="1" fill="hold">
                                          <p:stCondLst>
                                            <p:cond delay="1300"/>
                                          </p:stCondLst>
                                        </p:cTn>
                                        <p:tgtEl>
                                          <p:spTgt spid="114"/>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1000"/>
                                        <p:tgtEl>
                                          <p:spTgt spid="119"/>
                                        </p:tgtEl>
                                      </p:cBhvr>
                                    </p:animEffect>
                                    <p:set>
                                      <p:cBhvr>
                                        <p:cTn id="83" dur="1" fill="hold">
                                          <p:stCondLst>
                                            <p:cond delay="1000"/>
                                          </p:stCondLst>
                                        </p:cTn>
                                        <p:tgtEl>
                                          <p:spTgt spid="119"/>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2600"/>
                                        <p:tgtEl>
                                          <p:spTgt spid="127"/>
                                        </p:tgtEl>
                                      </p:cBhvr>
                                    </p:animEffect>
                                    <p:set>
                                      <p:cBhvr>
                                        <p:cTn id="86" dur="1" fill="hold">
                                          <p:stCondLst>
                                            <p:cond delay="2600"/>
                                          </p:stCondLst>
                                        </p:cTn>
                                        <p:tgtEl>
                                          <p:spTgt spid="127"/>
                                        </p:tgtEl>
                                        <p:attrNameLst>
                                          <p:attrName>style.visibility</p:attrName>
                                        </p:attrNameLst>
                                      </p:cBhvr>
                                      <p:to>
                                        <p:strVal val="hidden"/>
                                      </p:to>
                                    </p:set>
                                  </p:childTnLst>
                                </p:cTn>
                              </p:par>
                            </p:childTnLst>
                          </p:cTn>
                        </p:par>
                        <p:par>
                          <p:cTn id="87" fill="hold">
                            <p:stCondLst>
                              <p:cond delay="3600"/>
                            </p:stCondLst>
                            <p:childTnLst>
                              <p:par>
                                <p:cTn id="88" presetID="10" presetClass="exit" presetSubtype="0" fill="hold" nodeType="afterEffect">
                                  <p:stCondLst>
                                    <p:cond delay="0"/>
                                  </p:stCondLst>
                                  <p:childTnLst>
                                    <p:animEffect transition="out" filter="fade">
                                      <p:cBhvr>
                                        <p:cTn id="89" dur="1400"/>
                                        <p:tgtEl>
                                          <p:spTgt spid="116"/>
                                        </p:tgtEl>
                                      </p:cBhvr>
                                    </p:animEffect>
                                    <p:set>
                                      <p:cBhvr>
                                        <p:cTn id="90" dur="1" fill="hold">
                                          <p:stCondLst>
                                            <p:cond delay="1400"/>
                                          </p:stCondLst>
                                        </p:cTn>
                                        <p:tgtEl>
                                          <p:spTgt spid="11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1000"/>
                                        <p:tgtEl>
                                          <p:spTgt spid="122"/>
                                        </p:tgtEl>
                                      </p:cBhvr>
                                    </p:animEffect>
                                    <p:set>
                                      <p:cBhvr>
                                        <p:cTn id="93" dur="1" fill="hold">
                                          <p:stCondLst>
                                            <p:cond delay="1000"/>
                                          </p:stCondLst>
                                        </p:cTn>
                                        <p:tgtEl>
                                          <p:spTgt spid="122"/>
                                        </p:tgtEl>
                                        <p:attrNameLst>
                                          <p:attrName>style.visibility</p:attrName>
                                        </p:attrNameLst>
                                      </p:cBhvr>
                                      <p:to>
                                        <p:strVal val="hidden"/>
                                      </p:to>
                                    </p:set>
                                  </p:childTnLst>
                                </p:cTn>
                              </p:par>
                            </p:childTnLst>
                          </p:cTn>
                        </p:par>
                        <p:par>
                          <p:cTn id="94" fill="hold">
                            <p:stCondLst>
                              <p:cond delay="5000"/>
                            </p:stCondLst>
                            <p:childTnLst>
                              <p:par>
                                <p:cTn id="95" presetID="10" presetClass="exit" presetSubtype="0" fill="hold" nodeType="afterEffect">
                                  <p:stCondLst>
                                    <p:cond delay="0"/>
                                  </p:stCondLst>
                                  <p:childTnLst>
                                    <p:animEffect transition="out" filter="fade">
                                      <p:cBhvr>
                                        <p:cTn id="96" dur="1000"/>
                                        <p:tgtEl>
                                          <p:spTgt spid="115"/>
                                        </p:tgtEl>
                                      </p:cBhvr>
                                    </p:animEffect>
                                    <p:set>
                                      <p:cBhvr>
                                        <p:cTn id="97" dur="1" fill="hold">
                                          <p:stCondLst>
                                            <p:cond delay="1000"/>
                                          </p:stCondLst>
                                        </p:cTn>
                                        <p:tgtEl>
                                          <p:spTgt spid="11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29"/>
                                        </p:tgtEl>
                                        <p:attrNameLst>
                                          <p:attrName>style.visibility</p:attrName>
                                        </p:attrNameLst>
                                      </p:cBhvr>
                                      <p:to>
                                        <p:strVal val="visible"/>
                                      </p:to>
                                    </p:set>
                                    <p:animEffect transition="in" filter="fade">
                                      <p:cBhvr>
                                        <p:cTn id="102" dur="1000"/>
                                        <p:tgtEl>
                                          <p:spTgt spid="129"/>
                                        </p:tgtEl>
                                      </p:cBhvr>
                                    </p:animEffec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130"/>
                                        </p:tgtEl>
                                        <p:attrNameLst>
                                          <p:attrName>style.visibility</p:attrName>
                                        </p:attrNameLst>
                                      </p:cBhvr>
                                      <p:to>
                                        <p:strVal val="visible"/>
                                      </p:to>
                                    </p:set>
                                    <p:animEffect transition="in" filter="fade">
                                      <p:cBhvr>
                                        <p:cTn id="106" dur="1000"/>
                                        <p:tgtEl>
                                          <p:spTgt spid="130"/>
                                        </p:tgtEl>
                                      </p:cBhvr>
                                    </p:animEffect>
                                  </p:childTnLst>
                                </p:cTn>
                              </p:par>
                            </p:childTnLst>
                          </p:cTn>
                        </p:par>
                        <p:par>
                          <p:cTn id="107" fill="hold">
                            <p:stCondLst>
                              <p:cond delay="2000"/>
                            </p:stCondLst>
                            <p:childTnLst>
                              <p:par>
                                <p:cTn id="108" presetID="10" presetClass="entr" presetSubtype="0" fill="hold" nodeType="afterEffect">
                                  <p:stCondLst>
                                    <p:cond delay="0"/>
                                  </p:stCondLst>
                                  <p:childTnLst>
                                    <p:set>
                                      <p:cBhvr>
                                        <p:cTn id="109" dur="1" fill="hold">
                                          <p:stCondLst>
                                            <p:cond delay="0"/>
                                          </p:stCondLst>
                                        </p:cTn>
                                        <p:tgtEl>
                                          <p:spTgt spid="131"/>
                                        </p:tgtEl>
                                        <p:attrNameLst>
                                          <p:attrName>style.visibility</p:attrName>
                                        </p:attrNameLst>
                                      </p:cBhvr>
                                      <p:to>
                                        <p:strVal val="visible"/>
                                      </p:to>
                                    </p:set>
                                    <p:animEffect transition="in" filter="fade">
                                      <p:cBhvr>
                                        <p:cTn id="110" dur="1000"/>
                                        <p:tgtEl>
                                          <p:spTgt spid="131"/>
                                        </p:tgtEl>
                                      </p:cBhvr>
                                    </p:animEffect>
                                  </p:childTnLst>
                                </p:cTn>
                              </p:par>
                              <p:par>
                                <p:cTn id="111" presetID="10" presetClass="entr" presetSubtype="0" fill="hold" nodeType="with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fade">
                                      <p:cBhvr>
                                        <p:cTn id="113" dur="1000"/>
                                        <p:tgtEl>
                                          <p:spTgt spid="132"/>
                                        </p:tgtEl>
                                      </p:cBhvr>
                                    </p:animEffect>
                                  </p:childTnLst>
                                </p:cTn>
                              </p:par>
                            </p:childTnLst>
                          </p:cTn>
                        </p:par>
                        <p:par>
                          <p:cTn id="114" fill="hold">
                            <p:stCondLst>
                              <p:cond delay="3000"/>
                            </p:stCondLst>
                            <p:childTnLst>
                              <p:par>
                                <p:cTn id="115" presetID="10" presetClass="entr" presetSubtype="0" fill="hold" nodeType="afterEffect">
                                  <p:stCondLst>
                                    <p:cond delay="0"/>
                                  </p:stCondLst>
                                  <p:childTnLst>
                                    <p:set>
                                      <p:cBhvr>
                                        <p:cTn id="116" dur="1" fill="hold">
                                          <p:stCondLst>
                                            <p:cond delay="0"/>
                                          </p:stCondLst>
                                        </p:cTn>
                                        <p:tgtEl>
                                          <p:spTgt spid="133"/>
                                        </p:tgtEl>
                                        <p:attrNameLst>
                                          <p:attrName>style.visibility</p:attrName>
                                        </p:attrNameLst>
                                      </p:cBhvr>
                                      <p:to>
                                        <p:strVal val="visible"/>
                                      </p:to>
                                    </p:set>
                                    <p:animEffect transition="in" filter="fade">
                                      <p:cBhvr>
                                        <p:cTn id="117" dur="1000"/>
                                        <p:tgtEl>
                                          <p:spTgt spid="133"/>
                                        </p:tgtEl>
                                      </p:cBhvr>
                                    </p:animEffect>
                                  </p:childTnLst>
                                </p:cTn>
                              </p:par>
                            </p:childTnLst>
                          </p:cTn>
                        </p:par>
                        <p:par>
                          <p:cTn id="118" fill="hold">
                            <p:stCondLst>
                              <p:cond delay="4000"/>
                            </p:stCondLst>
                            <p:childTnLst>
                              <p:par>
                                <p:cTn id="119" presetID="10" presetClass="entr" presetSubtype="0" fill="hold" nodeType="afterEffect">
                                  <p:stCondLst>
                                    <p:cond delay="0"/>
                                  </p:stCondLst>
                                  <p:childTnLst>
                                    <p:set>
                                      <p:cBhvr>
                                        <p:cTn id="120" dur="1" fill="hold">
                                          <p:stCondLst>
                                            <p:cond delay="0"/>
                                          </p:stCondLst>
                                        </p:cTn>
                                        <p:tgtEl>
                                          <p:spTgt spid="134"/>
                                        </p:tgtEl>
                                        <p:attrNameLst>
                                          <p:attrName>style.visibility</p:attrName>
                                        </p:attrNameLst>
                                      </p:cBhvr>
                                      <p:to>
                                        <p:strVal val="visible"/>
                                      </p:to>
                                    </p:set>
                                    <p:animEffect transition="in" filter="fade">
                                      <p:cBhvr>
                                        <p:cTn id="121" dur="1000"/>
                                        <p:tgtEl>
                                          <p:spTgt spid="134"/>
                                        </p:tgtEl>
                                      </p:cBhvr>
                                    </p:animEffect>
                                  </p:childTnLst>
                                </p:cTn>
                              </p:par>
                            </p:childTnLst>
                          </p:cTn>
                        </p:par>
                        <p:par>
                          <p:cTn id="122" fill="hold">
                            <p:stCondLst>
                              <p:cond delay="5000"/>
                            </p:stCondLst>
                            <p:childTnLst>
                              <p:par>
                                <p:cTn id="123" presetID="10" presetClass="entr" presetSubtype="0" fill="hold" nodeType="afterEffect">
                                  <p:stCondLst>
                                    <p:cond delay="0"/>
                                  </p:stCondLst>
                                  <p:childTnLst>
                                    <p:set>
                                      <p:cBhvr>
                                        <p:cTn id="124" dur="1" fill="hold">
                                          <p:stCondLst>
                                            <p:cond delay="0"/>
                                          </p:stCondLst>
                                        </p:cTn>
                                        <p:tgtEl>
                                          <p:spTgt spid="135"/>
                                        </p:tgtEl>
                                        <p:attrNameLst>
                                          <p:attrName>style.visibility</p:attrName>
                                        </p:attrNameLst>
                                      </p:cBhvr>
                                      <p:to>
                                        <p:strVal val="visible"/>
                                      </p:to>
                                    </p:set>
                                    <p:animEffect transition="in" filter="fade">
                                      <p:cBhvr>
                                        <p:cTn id="125"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5" ma:contentTypeDescription="Create a new document." ma:contentTypeScope="" ma:versionID="64ad4abebb47a39a382f0dfaff5f33ae">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9e5e9157a40a8ab9045b342f6df9009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21CC4B-B967-405C-96DD-A2DA343E5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157b2-a541-4da2-bb01-f090c72d0366"/>
    <ds:schemaRef ds:uri="3897caef-7371-441b-81d8-0b1622f7b96c"/>
    <ds:schemaRef ds:uri="a2842b47-d5c6-4772-85f2-0bb4a15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E77977-55F4-40D3-A714-A8F16392D869}">
  <ds:schemaRefs>
    <ds:schemaRef ds:uri="http://schemas.microsoft.com/office/2006/metadata/properties"/>
    <ds:schemaRef ds:uri="http://schemas.microsoft.com/office/infopath/2007/PartnerControls"/>
    <ds:schemaRef ds:uri="2e1157b2-a541-4da2-bb01-f090c72d0366"/>
  </ds:schemaRefs>
</ds:datastoreItem>
</file>

<file path=customXml/itemProps3.xml><?xml version="1.0" encoding="utf-8"?>
<ds:datastoreItem xmlns:ds="http://schemas.openxmlformats.org/officeDocument/2006/customXml" ds:itemID="{C4DCD369-6C72-4F83-9A65-37EA861AB9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11</Slides>
  <Notes>11</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Tarbiyah 1B04</vt:lpstr>
      <vt:lpstr>Nabi Adam</vt:lpstr>
      <vt:lpstr>PowerPoint Presentation</vt:lpstr>
      <vt:lpstr>PowerPoint Presentation</vt:lpstr>
      <vt:lpstr>Defences against Shaytan</vt:lpstr>
      <vt:lpstr>Meet Mr. Proud and Mr. Humble </vt:lpstr>
      <vt:lpstr>Mr. Proud</vt:lpstr>
      <vt:lpstr>Mr. Humble </vt:lpstr>
      <vt:lpstr>PowerPoint Presentation</vt:lpstr>
      <vt:lpstr>PowerPoint Presentation</vt:lpstr>
      <vt:lpstr>Learning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Tarbiyah 1B04</dc:title>
  <cp:revision>2</cp:revision>
  <dcterms:modified xsi:type="dcterms:W3CDTF">2021-02-26T11:46:38Z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y fmtid="{D5CDD505-2E9C-101B-9397-08002B2CF9AE}" pid="3" name="TaxKeyword">
    <vt:lpwstr/>
  </property>
</Properties>
</file>