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8" r:id="rId6"/>
    <p:sldId id="259" r:id="rId7"/>
    <p:sldId id="260"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BAF9F-401A-B000-AE91-BC41BEFB7DE6}" v="12" dt="2021-03-01T11:25:28.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564" autoAdjust="0"/>
  </p:normalViewPr>
  <p:slideViewPr>
    <p:cSldViewPr snapToGrid="0">
      <p:cViewPr varScale="1">
        <p:scale>
          <a:sx n="38" d="100"/>
          <a:sy n="38" d="100"/>
        </p:scale>
        <p:origin x="17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jeeda Virani" userId="S::sajeedav@world-federation.org::20a3e56f-e822-43eb-a90b-be68ee27a775" providerId="AD" clId="Web-{0EFBAF9F-401A-B000-AE91-BC41BEFB7DE6}"/>
    <pc:docChg chg="modSld">
      <pc:chgData name="Sajeeda Virani" userId="S::sajeedav@world-federation.org::20a3e56f-e822-43eb-a90b-be68ee27a775" providerId="AD" clId="Web-{0EFBAF9F-401A-B000-AE91-BC41BEFB7DE6}" dt="2021-03-01T11:25:28.525" v="4" actId="20577"/>
      <pc:docMkLst>
        <pc:docMk/>
      </pc:docMkLst>
      <pc:sldChg chg="modSp">
        <pc:chgData name="Sajeeda Virani" userId="S::sajeedav@world-federation.org::20a3e56f-e822-43eb-a90b-be68ee27a775" providerId="AD" clId="Web-{0EFBAF9F-401A-B000-AE91-BC41BEFB7DE6}" dt="2021-03-01T11:20:34.330" v="2" actId="20577"/>
        <pc:sldMkLst>
          <pc:docMk/>
          <pc:sldMk cId="3841184558" sldId="256"/>
        </pc:sldMkLst>
        <pc:spChg chg="mod">
          <ac:chgData name="Sajeeda Virani" userId="S::sajeedav@world-federation.org::20a3e56f-e822-43eb-a90b-be68ee27a775" providerId="AD" clId="Web-{0EFBAF9F-401A-B000-AE91-BC41BEFB7DE6}" dt="2021-03-01T11:20:34.330" v="2" actId="20577"/>
          <ac:spMkLst>
            <pc:docMk/>
            <pc:sldMk cId="3841184558" sldId="256"/>
            <ac:spMk id="2" creationId="{5F1411F9-39FD-4963-9AA5-9ABD3F4A3822}"/>
          </ac:spMkLst>
        </pc:spChg>
      </pc:sldChg>
      <pc:sldChg chg="modSp">
        <pc:chgData name="Sajeeda Virani" userId="S::sajeedav@world-federation.org::20a3e56f-e822-43eb-a90b-be68ee27a775" providerId="AD" clId="Web-{0EFBAF9F-401A-B000-AE91-BC41BEFB7DE6}" dt="2021-03-01T11:25:28.525" v="4" actId="20577"/>
        <pc:sldMkLst>
          <pc:docMk/>
          <pc:sldMk cId="2265371662" sldId="259"/>
        </pc:sldMkLst>
        <pc:spChg chg="mod">
          <ac:chgData name="Sajeeda Virani" userId="S::sajeedav@world-federation.org::20a3e56f-e822-43eb-a90b-be68ee27a775" providerId="AD" clId="Web-{0EFBAF9F-401A-B000-AE91-BC41BEFB7DE6}" dt="2021-03-01T11:25:28.525" v="4" actId="20577"/>
          <ac:spMkLst>
            <pc:docMk/>
            <pc:sldMk cId="2265371662" sldId="259"/>
            <ac:spMk id="3" creationId="{4E76E05B-BD53-4E73-9540-DC59A7D00E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250FF-72B2-40A8-A7D7-334EFD076137}" type="datetimeFigureOut">
              <a:rPr lang="en-CA" smtClean="0"/>
              <a:t>2021-03-01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F8079-87C2-47E5-B82C-CB43FB163F61}" type="slidenum">
              <a:rPr lang="en-CA" smtClean="0"/>
              <a:t>‹#›</a:t>
            </a:fld>
            <a:endParaRPr lang="en-CA"/>
          </a:p>
        </p:txBody>
      </p:sp>
    </p:spTree>
    <p:extLst>
      <p:ext uri="{BB962C8B-B14F-4D97-AF65-F5344CB8AC3E}">
        <p14:creationId xmlns:p14="http://schemas.microsoft.com/office/powerpoint/2010/main" val="2027044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Instructions on how to conduct this lesson:</a:t>
            </a:r>
          </a:p>
          <a:p>
            <a:endParaRPr lang="en-CA" dirty="0"/>
          </a:p>
          <a:p>
            <a:pPr marL="171450" indent="-171450">
              <a:buFont typeface="Wingdings" panose="05000000000000000000" pitchFamily="2" charset="2"/>
              <a:buChar char="q"/>
            </a:pPr>
            <a:r>
              <a:rPr lang="en-CA" dirty="0"/>
              <a:t>Recap of previous lesson</a:t>
            </a:r>
          </a:p>
          <a:p>
            <a:pPr marL="171450" indent="-171450">
              <a:buFont typeface="Wingdings" panose="05000000000000000000" pitchFamily="2" charset="2"/>
              <a:buChar char="q"/>
            </a:pPr>
            <a:r>
              <a:rPr lang="en-CA" dirty="0"/>
              <a:t>Ayah of the lesson</a:t>
            </a:r>
          </a:p>
          <a:p>
            <a:pPr marL="171450" indent="-171450">
              <a:buFont typeface="Wingdings" panose="05000000000000000000" pitchFamily="2" charset="2"/>
              <a:buChar char="q"/>
            </a:pPr>
            <a:r>
              <a:rPr lang="en-CA" dirty="0"/>
              <a:t>Story</a:t>
            </a:r>
          </a:p>
          <a:p>
            <a:pPr marL="171450" indent="-171450">
              <a:buFont typeface="Wingdings" panose="05000000000000000000" pitchFamily="2" charset="2"/>
              <a:buChar char="q"/>
            </a:pPr>
            <a:r>
              <a:rPr lang="en-CA" dirty="0"/>
              <a:t>Some questions to ask the students</a:t>
            </a:r>
          </a:p>
          <a:p>
            <a:pPr marL="171450" indent="-171450">
              <a:buFont typeface="Wingdings" panose="05000000000000000000" pitchFamily="2" charset="2"/>
              <a:buChar char="q"/>
            </a:pPr>
            <a:r>
              <a:rPr lang="en-CA" dirty="0"/>
              <a:t>CRAFTTTTT !! Please note craft will take 30 mins so please try to finish the part before in 20mins so you can focus on the craft.</a:t>
            </a:r>
          </a:p>
        </p:txBody>
      </p:sp>
      <p:sp>
        <p:nvSpPr>
          <p:cNvPr id="4" name="Slide Number Placeholder 3"/>
          <p:cNvSpPr>
            <a:spLocks noGrp="1"/>
          </p:cNvSpPr>
          <p:nvPr>
            <p:ph type="sldNum" sz="quarter" idx="5"/>
          </p:nvPr>
        </p:nvSpPr>
        <p:spPr/>
        <p:txBody>
          <a:bodyPr/>
          <a:lstStyle/>
          <a:p>
            <a:fld id="{CA3F8079-87C2-47E5-B82C-CB43FB163F61}" type="slidenum">
              <a:rPr lang="en-CA" smtClean="0"/>
              <a:t>1</a:t>
            </a:fld>
            <a:endParaRPr lang="en-CA"/>
          </a:p>
        </p:txBody>
      </p:sp>
    </p:spTree>
    <p:extLst>
      <p:ext uri="{BB962C8B-B14F-4D97-AF65-F5344CB8AC3E}">
        <p14:creationId xmlns:p14="http://schemas.microsoft.com/office/powerpoint/2010/main" val="373826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Talk about previous lesson on Prophet Nuh – Ask the following questions:</a:t>
            </a:r>
          </a:p>
          <a:p>
            <a:pPr marL="228600" indent="-228600">
              <a:buAutoNum type="arabicPeriod"/>
            </a:pPr>
            <a:r>
              <a:rPr lang="en-CA" dirty="0"/>
              <a:t>Can anyone recall how the Quran describes P. Nuh?  - hint: </a:t>
            </a:r>
            <a:r>
              <a:rPr lang="en-CA" dirty="0" err="1"/>
              <a:t>Innahu</a:t>
            </a:r>
            <a:r>
              <a:rPr lang="en-CA" dirty="0"/>
              <a:t> … </a:t>
            </a:r>
          </a:p>
          <a:p>
            <a:pPr marL="0" indent="0">
              <a:buNone/>
            </a:pPr>
            <a:r>
              <a:rPr lang="en-CA" dirty="0"/>
              <a:t>Answer: </a:t>
            </a:r>
            <a:r>
              <a:rPr lang="en-CA" dirty="0" err="1"/>
              <a:t>Innahu</a:t>
            </a:r>
            <a:r>
              <a:rPr lang="en-CA" dirty="0"/>
              <a:t> </a:t>
            </a:r>
            <a:r>
              <a:rPr lang="en-CA" dirty="0" err="1"/>
              <a:t>kaana</a:t>
            </a:r>
            <a:r>
              <a:rPr lang="en-CA" dirty="0"/>
              <a:t> </a:t>
            </a:r>
            <a:r>
              <a:rPr lang="en-CA" dirty="0" err="1"/>
              <a:t>abdan</a:t>
            </a:r>
            <a:r>
              <a:rPr lang="en-CA" dirty="0"/>
              <a:t> </a:t>
            </a:r>
            <a:r>
              <a:rPr lang="en-CA" dirty="0" err="1"/>
              <a:t>shakoora</a:t>
            </a:r>
            <a:r>
              <a:rPr lang="en-CA" dirty="0"/>
              <a:t> – Nabi Nuh was a very thankful Nabi </a:t>
            </a:r>
          </a:p>
          <a:p>
            <a:pPr marL="0" indent="0">
              <a:buNone/>
            </a:pPr>
            <a:r>
              <a:rPr lang="en-CA" dirty="0"/>
              <a:t>2. </a:t>
            </a:r>
            <a:r>
              <a:rPr lang="en-US" dirty="0"/>
              <a:t>‘In the story of Nabi Nuh, the people who did not agree to believe in Allah and board the ark, were drowned. Was this unfair of Allah?’</a:t>
            </a:r>
            <a:endParaRPr lang="en-CA" dirty="0"/>
          </a:p>
          <a:p>
            <a:pPr marL="0" indent="0">
              <a:buNone/>
            </a:pPr>
            <a:r>
              <a:rPr lang="en-CA" dirty="0"/>
              <a:t>3. </a:t>
            </a:r>
            <a:r>
              <a:rPr lang="en-US" dirty="0"/>
              <a:t>‘How do we know that this is the right answer? Does an ayah in the Qur’an tell us about Allah’s fairness?’</a:t>
            </a:r>
            <a:endParaRPr lang="en-CA" dirty="0"/>
          </a:p>
          <a:p>
            <a:pPr marL="0" indent="0">
              <a:buNone/>
            </a:pPr>
            <a:r>
              <a:rPr lang="en-CA" dirty="0"/>
              <a:t>4. </a:t>
            </a:r>
            <a:r>
              <a:rPr lang="en-US" dirty="0"/>
              <a:t>2A01: </a:t>
            </a:r>
            <a:r>
              <a:rPr lang="en-US" dirty="0" err="1"/>
              <a:t>innallaha</a:t>
            </a:r>
            <a:r>
              <a:rPr lang="en-US" dirty="0"/>
              <a:t> la </a:t>
            </a:r>
            <a:r>
              <a:rPr lang="en-US" dirty="0" err="1"/>
              <a:t>yadhlimu</a:t>
            </a:r>
            <a:r>
              <a:rPr lang="en-US" dirty="0"/>
              <a:t> </a:t>
            </a:r>
            <a:r>
              <a:rPr lang="en-US" dirty="0" err="1"/>
              <a:t>mithqala</a:t>
            </a:r>
            <a:r>
              <a:rPr lang="en-US" dirty="0"/>
              <a:t> </a:t>
            </a:r>
            <a:r>
              <a:rPr lang="en-US" dirty="0" err="1"/>
              <a:t>dharratin</a:t>
            </a:r>
            <a:r>
              <a:rPr lang="en-US" dirty="0"/>
              <a:t>: Allah is not even the tiniest bit unfair to anyone! Conclude the recap by saying: ‘It was because the people did not listen to Allah’s message that they drowned.’ </a:t>
            </a:r>
            <a:r>
              <a:rPr lang="en-CA" dirty="0"/>
              <a:t> </a:t>
            </a:r>
          </a:p>
        </p:txBody>
      </p:sp>
      <p:sp>
        <p:nvSpPr>
          <p:cNvPr id="4" name="Slide Number Placeholder 3"/>
          <p:cNvSpPr>
            <a:spLocks noGrp="1"/>
          </p:cNvSpPr>
          <p:nvPr>
            <p:ph type="sldNum" sz="quarter" idx="5"/>
          </p:nvPr>
        </p:nvSpPr>
        <p:spPr/>
        <p:txBody>
          <a:bodyPr/>
          <a:lstStyle/>
          <a:p>
            <a:fld id="{CA3F8079-87C2-47E5-B82C-CB43FB163F61}" type="slidenum">
              <a:rPr lang="en-CA" smtClean="0"/>
              <a:t>2</a:t>
            </a:fld>
            <a:endParaRPr lang="en-CA"/>
          </a:p>
        </p:txBody>
      </p:sp>
    </p:spTree>
    <p:extLst>
      <p:ext uri="{BB962C8B-B14F-4D97-AF65-F5344CB8AC3E}">
        <p14:creationId xmlns:p14="http://schemas.microsoft.com/office/powerpoint/2010/main" val="3382971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https://madrasahonline.org/lessons/2a04-nabi-ibrahim-and-the-kabah/</a:t>
            </a:r>
          </a:p>
        </p:txBody>
      </p:sp>
      <p:sp>
        <p:nvSpPr>
          <p:cNvPr id="4" name="Slide Number Placeholder 3"/>
          <p:cNvSpPr>
            <a:spLocks noGrp="1"/>
          </p:cNvSpPr>
          <p:nvPr>
            <p:ph type="sldNum" sz="quarter" idx="5"/>
          </p:nvPr>
        </p:nvSpPr>
        <p:spPr/>
        <p:txBody>
          <a:bodyPr/>
          <a:lstStyle/>
          <a:p>
            <a:fld id="{CA3F8079-87C2-47E5-B82C-CB43FB163F61}" type="slidenum">
              <a:rPr lang="en-CA" smtClean="0"/>
              <a:t>4</a:t>
            </a:fld>
            <a:endParaRPr lang="en-CA"/>
          </a:p>
        </p:txBody>
      </p:sp>
    </p:spTree>
    <p:extLst>
      <p:ext uri="{BB962C8B-B14F-4D97-AF65-F5344CB8AC3E}">
        <p14:creationId xmlns:p14="http://schemas.microsoft.com/office/powerpoint/2010/main" val="356148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Some questions to ask after reading the story!</a:t>
            </a:r>
          </a:p>
          <a:p>
            <a:pPr marL="228600" indent="-228600">
              <a:buAutoNum type="arabicPeriod"/>
            </a:pPr>
            <a:r>
              <a:rPr lang="en-CA" dirty="0"/>
              <a:t>Which special house did we read about? Kids will answer – Kaaba?</a:t>
            </a:r>
          </a:p>
          <a:p>
            <a:pPr marL="228600" indent="-228600">
              <a:buAutoNum type="arabicPeriod"/>
            </a:pPr>
            <a:r>
              <a:rPr lang="en-CA" dirty="0"/>
              <a:t>Does Allah live inside this house? They will reply – NO – That’s right – Allah does not live inside any house. Spread your arms and say ‘Allah is Everywhere’</a:t>
            </a:r>
          </a:p>
          <a:p>
            <a:pPr marL="228600" indent="-228600">
              <a:buAutoNum type="arabicPeriod"/>
            </a:pPr>
            <a:r>
              <a:rPr lang="en-CA" dirty="0"/>
              <a:t>What is the name of the house? Answer – KAABA</a:t>
            </a:r>
          </a:p>
          <a:p>
            <a:pPr marL="228600" indent="-228600">
              <a:buAutoNum type="arabicPeriod"/>
            </a:pPr>
            <a:r>
              <a:rPr lang="en-US" dirty="0"/>
              <a:t>‘If Allah doesn’t live inside the </a:t>
            </a:r>
            <a:r>
              <a:rPr lang="en-US" dirty="0" err="1"/>
              <a:t>Ka‘bah</a:t>
            </a:r>
            <a:r>
              <a:rPr lang="en-US" dirty="0"/>
              <a:t> then why does He call it His house?’</a:t>
            </a:r>
            <a:r>
              <a:rPr lang="en-CA" dirty="0"/>
              <a:t> – </a:t>
            </a:r>
            <a:r>
              <a:rPr lang="en-US" dirty="0"/>
              <a:t>clue: facing in the direction of the </a:t>
            </a:r>
            <a:r>
              <a:rPr lang="en-US" dirty="0" err="1"/>
              <a:t>Ka‘bah</a:t>
            </a:r>
            <a:r>
              <a:rPr lang="en-US" dirty="0"/>
              <a:t> to pray. </a:t>
            </a:r>
          </a:p>
          <a:p>
            <a:pPr marL="0" indent="0">
              <a:buNone/>
            </a:pPr>
            <a:r>
              <a:rPr lang="en-US" dirty="0"/>
              <a:t>Conclude: ‘Allah has chosen the </a:t>
            </a:r>
            <a:r>
              <a:rPr lang="en-US" dirty="0" err="1"/>
              <a:t>Ka‘bah</a:t>
            </a:r>
            <a:r>
              <a:rPr lang="en-US" dirty="0"/>
              <a:t> as the direction that all Muslims face when they pray. This house is a sign that reminds people of Allah and that is why it is called Allah’s house. The </a:t>
            </a:r>
            <a:r>
              <a:rPr lang="en-US" dirty="0" err="1"/>
              <a:t>Ka‘bah</a:t>
            </a:r>
            <a:r>
              <a:rPr lang="en-US" dirty="0"/>
              <a:t> also brings Muslims together from all over the world when they go to visit it.’</a:t>
            </a:r>
            <a:r>
              <a:rPr lang="en-CA" dirty="0"/>
              <a:t> </a:t>
            </a:r>
          </a:p>
        </p:txBody>
      </p:sp>
      <p:sp>
        <p:nvSpPr>
          <p:cNvPr id="4" name="Slide Number Placeholder 3"/>
          <p:cNvSpPr>
            <a:spLocks noGrp="1"/>
          </p:cNvSpPr>
          <p:nvPr>
            <p:ph type="sldNum" sz="quarter" idx="5"/>
          </p:nvPr>
        </p:nvSpPr>
        <p:spPr/>
        <p:txBody>
          <a:bodyPr/>
          <a:lstStyle/>
          <a:p>
            <a:fld id="{CA3F8079-87C2-47E5-B82C-CB43FB163F61}" type="slidenum">
              <a:rPr lang="en-CA" smtClean="0"/>
              <a:t>5</a:t>
            </a:fld>
            <a:endParaRPr lang="en-CA"/>
          </a:p>
        </p:txBody>
      </p:sp>
    </p:spTree>
    <p:extLst>
      <p:ext uri="{BB962C8B-B14F-4D97-AF65-F5344CB8AC3E}">
        <p14:creationId xmlns:p14="http://schemas.microsoft.com/office/powerpoint/2010/main" val="3437474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the craft: Please send the PDF file to parents before time so they can cut and keep it ready for the day.</a:t>
            </a:r>
          </a:p>
          <a:p>
            <a:r>
              <a:rPr lang="en-CA" dirty="0"/>
              <a:t>https://madrasahonline.org/wp-content/uploads/2019/01/2A04_LO2_story-collage-cut-outs.pdf</a:t>
            </a:r>
          </a:p>
          <a:p>
            <a:endParaRPr lang="en-CA" dirty="0"/>
          </a:p>
          <a:p>
            <a:r>
              <a:rPr lang="en-CA" dirty="0"/>
              <a:t>Things required:</a:t>
            </a:r>
          </a:p>
          <a:p>
            <a:pPr marL="228600" indent="-228600">
              <a:buAutoNum type="arabicPeriod"/>
            </a:pPr>
            <a:r>
              <a:rPr lang="en-CA" dirty="0"/>
              <a:t>Print out 1 Background https://madrasahonline.org/wp-content/uploads/2019/01/2A04_LO2_story-collage-background.pdf - Blank paper can be used if students haven’t printed this out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dirty="0"/>
              <a:t>Print out 2 https://madrasahonline.org/wp-content/uploads/2019/01/2A04_LO2_story-collage-cut-outs.pdf</a:t>
            </a:r>
          </a:p>
          <a:p>
            <a:pPr marL="228600" indent="-228600">
              <a:buAutoNum type="arabicPeriod"/>
            </a:pPr>
            <a:r>
              <a:rPr lang="en-CA" dirty="0"/>
              <a:t>Glue </a:t>
            </a:r>
          </a:p>
          <a:p>
            <a:pPr marL="228600" indent="-228600">
              <a:buAutoNum type="arabicPeriod"/>
            </a:pPr>
            <a:r>
              <a:rPr lang="en-CA" dirty="0"/>
              <a:t>For broom you can either do it as instructed in Teacher’s guide or print out a broom picture.</a:t>
            </a:r>
          </a:p>
          <a:p>
            <a:pPr marL="228600" indent="-228600">
              <a:buAutoNum type="arabicPeriod"/>
            </a:pPr>
            <a:r>
              <a:rPr lang="en-CA" dirty="0"/>
              <a:t>Rhyme (if you want) -  https://madrasahonline.org/resource/2a04-lo2-rhyme-3/</a:t>
            </a:r>
          </a:p>
          <a:p>
            <a:endParaRPr lang="en-CA" dirty="0"/>
          </a:p>
          <a:p>
            <a:r>
              <a:rPr lang="en-CA" dirty="0"/>
              <a:t>Instructions on how to make the craft – You can follow LO2 activity on Teacher’s guide for detailed explanation for MODULE 2A04.</a:t>
            </a:r>
          </a:p>
          <a:p>
            <a:endParaRPr lang="en-CA" dirty="0"/>
          </a:p>
          <a:p>
            <a:r>
              <a:rPr lang="en-CA" dirty="0"/>
              <a:t>Brief instructions: </a:t>
            </a:r>
          </a:p>
          <a:p>
            <a:pPr marL="228600" indent="-228600">
              <a:buAutoNum type="arabicPeriod"/>
            </a:pPr>
            <a:r>
              <a:rPr lang="en-US" dirty="0"/>
              <a:t>Pin your already made collage background to the screen your students will be able to see it clearly. You can find already done collage here: https://madrasahonline.org/wp-content/uploads/2019/01/2A04_LO2_collage-layout-sample.pdf</a:t>
            </a:r>
          </a:p>
          <a:p>
            <a:pPr marL="228600" indent="-228600">
              <a:buAutoNum type="arabicPeriod"/>
            </a:pPr>
            <a:r>
              <a:rPr lang="en-US" dirty="0"/>
              <a:t>Start by asking if they have blank papers, cut-outs, and glue sticks.</a:t>
            </a:r>
          </a:p>
          <a:p>
            <a:pPr marL="228600" indent="-228600">
              <a:buAutoNum type="arabicPeriod"/>
            </a:pPr>
            <a:r>
              <a:rPr lang="en-US" dirty="0"/>
              <a:t>‘What did Allah ask Nabi Ibrahim to do with his wife Hajar and little son </a:t>
            </a:r>
            <a:r>
              <a:rPr lang="en-US" dirty="0" err="1"/>
              <a:t>Isma‘il</a:t>
            </a:r>
            <a:r>
              <a:rPr lang="en-US" dirty="0"/>
              <a:t>?’ Answer - : ‘To leave them alone in the desert.’ Ask: ‘Did Nabi Ibrahim obey Allah?’ Wait for a resounding ‘Yes!’</a:t>
            </a:r>
          </a:p>
          <a:p>
            <a:pPr marL="228600" indent="-228600">
              <a:buAutoNum type="arabicPeriod"/>
            </a:pPr>
            <a:r>
              <a:rPr lang="en-US" dirty="0"/>
              <a:t>Instruct your students to glue the cut-out of Lady Hajar and Baby </a:t>
            </a:r>
            <a:r>
              <a:rPr lang="en-US" dirty="0" err="1"/>
              <a:t>Isma‘il</a:t>
            </a:r>
            <a:r>
              <a:rPr lang="en-US" dirty="0"/>
              <a:t> between the mountains. Glue your cut-outs on your own paper at the same time.</a:t>
            </a:r>
          </a:p>
          <a:p>
            <a:pPr marL="228600" indent="-228600">
              <a:buAutoNum type="arabicPeriod"/>
            </a:pPr>
            <a:r>
              <a:rPr lang="en-US" dirty="0"/>
              <a:t>‘When all their water had ran out and Baby </a:t>
            </a:r>
            <a:r>
              <a:rPr lang="en-US" dirty="0" err="1"/>
              <a:t>Isma‘il</a:t>
            </a:r>
            <a:r>
              <a:rPr lang="en-US" dirty="0"/>
              <a:t> became very thirsty, what did Lady Hajar do?’ Wait for the answer: ‘She ran between mountains to find water.’ Ask: ‘Did she find water?’ The students will respond: ‘No!’ Say: ‘Nabi Ibrahim obeyed Allah and left his family in the dry and hot desert without any water. What did Allah do? Did He leave them thirsty?’ The answer should come in the form of the appearance of </a:t>
            </a:r>
            <a:r>
              <a:rPr lang="en-US" dirty="0" err="1"/>
              <a:t>Zam</a:t>
            </a:r>
            <a:r>
              <a:rPr lang="en-US" dirty="0"/>
              <a:t> </a:t>
            </a:r>
            <a:r>
              <a:rPr lang="en-US" dirty="0" err="1"/>
              <a:t>Zam</a:t>
            </a:r>
            <a:endParaRPr lang="en-US" dirty="0"/>
          </a:p>
          <a:p>
            <a:pPr marL="228600" indent="-228600">
              <a:buAutoNum type="arabicPeriod"/>
            </a:pPr>
            <a:r>
              <a:rPr lang="en-US" dirty="0"/>
              <a:t>glue the cut-out of </a:t>
            </a:r>
            <a:r>
              <a:rPr lang="en-US" dirty="0" err="1"/>
              <a:t>Zam</a:t>
            </a:r>
            <a:r>
              <a:rPr lang="en-US" dirty="0"/>
              <a:t> </a:t>
            </a:r>
            <a:r>
              <a:rPr lang="en-US" dirty="0" err="1"/>
              <a:t>Zam</a:t>
            </a:r>
            <a:r>
              <a:rPr lang="en-US" dirty="0"/>
              <a:t> near Baby </a:t>
            </a:r>
            <a:r>
              <a:rPr lang="en-US" dirty="0" err="1"/>
              <a:t>Isma‘il</a:t>
            </a:r>
            <a:r>
              <a:rPr lang="en-US" dirty="0"/>
              <a:t> and as you do so explain that Allah rewarded Nabi Ibrahim for his obedience, and the spring of </a:t>
            </a:r>
            <a:r>
              <a:rPr lang="en-US" dirty="0" err="1"/>
              <a:t>Zam</a:t>
            </a:r>
            <a:r>
              <a:rPr lang="en-US" dirty="0"/>
              <a:t> </a:t>
            </a:r>
            <a:r>
              <a:rPr lang="en-US" dirty="0" err="1"/>
              <a:t>Zam</a:t>
            </a:r>
            <a:r>
              <a:rPr lang="en-US" dirty="0"/>
              <a:t> did not only quench the thirst of Baby </a:t>
            </a:r>
            <a:r>
              <a:rPr lang="en-US" dirty="0" err="1"/>
              <a:t>Isma‘il</a:t>
            </a:r>
            <a:r>
              <a:rPr lang="en-US" dirty="0"/>
              <a:t> and Lady Hajar, it also quenches the thirst of everyone who goes to the </a:t>
            </a:r>
            <a:r>
              <a:rPr lang="en-US" dirty="0" err="1"/>
              <a:t>Ka‘bah</a:t>
            </a:r>
            <a:r>
              <a:rPr lang="en-US" dirty="0"/>
              <a:t>!</a:t>
            </a:r>
          </a:p>
          <a:p>
            <a:pPr marL="228600" indent="-228600">
              <a:buAutoNum type="arabicPeriod"/>
            </a:pPr>
            <a:r>
              <a:rPr lang="en-US" dirty="0"/>
              <a:t>Which city the </a:t>
            </a:r>
            <a:r>
              <a:rPr lang="en-US" dirty="0" err="1"/>
              <a:t>Ka‘bah</a:t>
            </a:r>
            <a:r>
              <a:rPr lang="en-US" dirty="0"/>
              <a:t> is in? It is situated in the holy city of Mecca. </a:t>
            </a:r>
          </a:p>
          <a:p>
            <a:pPr marL="228600" indent="-228600">
              <a:buAutoNum type="arabicPeriod"/>
            </a:pPr>
            <a:r>
              <a:rPr lang="en-US" dirty="0"/>
              <a:t>Instruct your students to glue the map of Mecca in the top right corner of their A4 sheet and you should do the same</a:t>
            </a:r>
          </a:p>
          <a:p>
            <a:pPr marL="228600" indent="-228600">
              <a:buAutoNum type="arabicPeriod"/>
            </a:pPr>
            <a:r>
              <a:rPr lang="en-US" dirty="0"/>
              <a:t>‘When Baby </a:t>
            </a:r>
            <a:r>
              <a:rPr lang="en-US" dirty="0" err="1"/>
              <a:t>Isma‘il</a:t>
            </a:r>
            <a:r>
              <a:rPr lang="en-US" dirty="0"/>
              <a:t> became a young man, Allah asked Nabi Ibrahim to build the </a:t>
            </a:r>
            <a:r>
              <a:rPr lang="en-US" dirty="0" err="1"/>
              <a:t>Ka‘bah</a:t>
            </a:r>
            <a:r>
              <a:rPr lang="en-US" dirty="0"/>
              <a:t> in Mecca. Did Nabi Ibrahim obey Allah?’ ‘Yes!’ </a:t>
            </a:r>
          </a:p>
          <a:p>
            <a:pPr marL="228600" indent="-228600">
              <a:buAutoNum type="arabicPeriod"/>
            </a:pPr>
            <a:r>
              <a:rPr lang="en-US" dirty="0"/>
              <a:t>‘Take the </a:t>
            </a:r>
            <a:r>
              <a:rPr lang="en-US" dirty="0" err="1"/>
              <a:t>Ka‘bah</a:t>
            </a:r>
            <a:r>
              <a:rPr lang="en-US" dirty="0"/>
              <a:t> and glue it on to the left side of the mountains.’ As the students glue the </a:t>
            </a:r>
            <a:r>
              <a:rPr lang="en-US" dirty="0" err="1"/>
              <a:t>Ka‘bah</a:t>
            </a:r>
            <a:r>
              <a:rPr lang="en-US" dirty="0"/>
              <a:t> ask: ‘Would you build a big and beautiful house in a place where there is nothing nearby? No shops, no roads, and no people?’ Most students will say: ‘No!’ Now ask: ‘Why did Nabi Ibrahim build the </a:t>
            </a:r>
            <a:r>
              <a:rPr lang="en-US" dirty="0" err="1"/>
              <a:t>Ka‘bah</a:t>
            </a:r>
            <a:r>
              <a:rPr lang="en-US" dirty="0"/>
              <a:t> when there was nothing around?’ Allow the students to think and offer their answers. Discuss what they say and then point out that Allah knows best what is good for us and what is bad for us (ref: lesson 2A01). Explain that Nabi Ibrahim knew that Allah knows best so he obeyed Allah without question.</a:t>
            </a:r>
          </a:p>
          <a:p>
            <a:pPr marL="228600" indent="-228600">
              <a:buAutoNum type="arabicPeriod"/>
            </a:pPr>
            <a:r>
              <a:rPr lang="en-US" dirty="0"/>
              <a:t>Hand out the mini brooms and continue the story: ‘When the </a:t>
            </a:r>
            <a:r>
              <a:rPr lang="en-US" dirty="0" err="1"/>
              <a:t>Ka‘bah</a:t>
            </a:r>
            <a:r>
              <a:rPr lang="en-US" dirty="0"/>
              <a:t> was ready, Nabi Ibrahim and young </a:t>
            </a:r>
            <a:r>
              <a:rPr lang="en-US" dirty="0" err="1"/>
              <a:t>Isma‘il</a:t>
            </a:r>
            <a:r>
              <a:rPr lang="en-US" dirty="0"/>
              <a:t> cleaned the </a:t>
            </a:r>
            <a:r>
              <a:rPr lang="en-US" dirty="0" err="1"/>
              <a:t>Ka‘bah</a:t>
            </a:r>
            <a:r>
              <a:rPr lang="en-US" dirty="0"/>
              <a:t> from inside and out. They knew that the </a:t>
            </a:r>
            <a:r>
              <a:rPr lang="en-US" dirty="0" err="1"/>
              <a:t>Ka‘bah</a:t>
            </a:r>
            <a:r>
              <a:rPr lang="en-US" dirty="0"/>
              <a:t> is a sign of Allah and looking after the signs of Allah is very important. Let’s clean the </a:t>
            </a:r>
            <a:r>
              <a:rPr lang="en-US" dirty="0" err="1"/>
              <a:t>Ka‘bah</a:t>
            </a:r>
            <a:r>
              <a:rPr lang="en-US" dirty="0"/>
              <a:t> like they did.’ Allow students to use their mini brooms to sweep over their collages. As they sweep, say: ‘Allah tells us in the Qur’an: </a:t>
            </a:r>
            <a:r>
              <a:rPr lang="en-US" dirty="0" err="1"/>
              <a:t>wa</a:t>
            </a:r>
            <a:r>
              <a:rPr lang="en-US" dirty="0"/>
              <a:t> </a:t>
            </a:r>
            <a:r>
              <a:rPr lang="en-US" dirty="0" err="1"/>
              <a:t>mayn</a:t>
            </a:r>
            <a:r>
              <a:rPr lang="en-US" dirty="0"/>
              <a:t> </a:t>
            </a:r>
            <a:r>
              <a:rPr lang="en-US" dirty="0" err="1"/>
              <a:t>yu‘adhdhim</a:t>
            </a:r>
            <a:r>
              <a:rPr lang="en-US" dirty="0"/>
              <a:t> – </a:t>
            </a:r>
            <a:r>
              <a:rPr lang="en-US" dirty="0" err="1"/>
              <a:t>sha‘a’ir</a:t>
            </a:r>
            <a:r>
              <a:rPr lang="en-US" dirty="0"/>
              <a:t> </a:t>
            </a:r>
            <a:r>
              <a:rPr lang="en-US" dirty="0" err="1"/>
              <a:t>allahi</a:t>
            </a:r>
            <a:r>
              <a:rPr lang="en-US" dirty="0"/>
              <a:t> – fa </a:t>
            </a:r>
            <a:r>
              <a:rPr lang="en-US" dirty="0" err="1"/>
              <a:t>innaha</a:t>
            </a:r>
            <a:r>
              <a:rPr lang="en-US" dirty="0"/>
              <a:t> min – </a:t>
            </a:r>
            <a:r>
              <a:rPr lang="en-US" dirty="0" err="1"/>
              <a:t>taqwal</a:t>
            </a:r>
            <a:r>
              <a:rPr lang="en-US" dirty="0"/>
              <a:t> </a:t>
            </a:r>
            <a:r>
              <a:rPr lang="en-US" dirty="0" err="1"/>
              <a:t>qulub</a:t>
            </a:r>
            <a:r>
              <a:rPr lang="en-US" dirty="0"/>
              <a:t>. This means that the people who give importance to the signs of Allah, do so because in their hearts.’ Now ask emphatically: ‘Do you care about the </a:t>
            </a:r>
            <a:r>
              <a:rPr lang="en-US" dirty="0" err="1"/>
              <a:t>Ka‘bah</a:t>
            </a:r>
            <a:r>
              <a:rPr lang="en-US" dirty="0"/>
              <a:t> and all the other signs of Allah from deep in your hearts?’ Wait for your students to answer: ‘Yes!’ Then say: ‘So then lets sweep and repeat the ayah together: </a:t>
            </a:r>
            <a:r>
              <a:rPr lang="en-US" dirty="0" err="1"/>
              <a:t>wa</a:t>
            </a:r>
            <a:r>
              <a:rPr lang="en-US" dirty="0"/>
              <a:t> </a:t>
            </a:r>
            <a:r>
              <a:rPr lang="en-US" dirty="0" err="1"/>
              <a:t>mayn</a:t>
            </a:r>
            <a:r>
              <a:rPr lang="en-US" dirty="0"/>
              <a:t> </a:t>
            </a:r>
            <a:r>
              <a:rPr lang="en-US" dirty="0" err="1"/>
              <a:t>yu‘adhdhim</a:t>
            </a:r>
            <a:r>
              <a:rPr lang="en-US" dirty="0"/>
              <a:t> – </a:t>
            </a:r>
            <a:r>
              <a:rPr lang="en-US" dirty="0" err="1"/>
              <a:t>sha‘a’ir</a:t>
            </a:r>
            <a:r>
              <a:rPr lang="en-US" dirty="0"/>
              <a:t> </a:t>
            </a:r>
            <a:r>
              <a:rPr lang="en-US" dirty="0" err="1"/>
              <a:t>allahi</a:t>
            </a:r>
            <a:r>
              <a:rPr lang="en-US" dirty="0"/>
              <a:t> – fa </a:t>
            </a:r>
            <a:r>
              <a:rPr lang="en-US" dirty="0" err="1"/>
              <a:t>innaha</a:t>
            </a:r>
            <a:r>
              <a:rPr lang="en-US" dirty="0"/>
              <a:t> min – </a:t>
            </a:r>
            <a:r>
              <a:rPr lang="en-US" dirty="0" err="1"/>
              <a:t>taqwal</a:t>
            </a:r>
            <a:r>
              <a:rPr lang="en-US" dirty="0"/>
              <a:t> </a:t>
            </a:r>
            <a:r>
              <a:rPr lang="en-US" dirty="0" err="1"/>
              <a:t>qulub</a:t>
            </a:r>
            <a:r>
              <a:rPr lang="en-US" dirty="0"/>
              <a:t>.’ Sweep your own </a:t>
            </a:r>
            <a:r>
              <a:rPr lang="en-US" dirty="0" err="1"/>
              <a:t>Ka‘bah</a:t>
            </a:r>
            <a:r>
              <a:rPr lang="en-US" dirty="0"/>
              <a:t> as you repeat the ayah with your students. Now glue Young </a:t>
            </a:r>
            <a:r>
              <a:rPr lang="en-US" dirty="0" err="1"/>
              <a:t>Isma‘il</a:t>
            </a:r>
            <a:r>
              <a:rPr lang="en-US" dirty="0"/>
              <a:t> near the </a:t>
            </a:r>
            <a:r>
              <a:rPr lang="en-US" dirty="0" err="1"/>
              <a:t>Ka‘bah</a:t>
            </a:r>
            <a:r>
              <a:rPr lang="en-US" dirty="0"/>
              <a:t> and glue the mini broom to his hand. Instruct your students to do the same. Moving back to the story, say: ‘When Nabi Ibrahim and Nabi </a:t>
            </a:r>
            <a:r>
              <a:rPr lang="en-US" dirty="0" err="1"/>
              <a:t>Isma‘il</a:t>
            </a:r>
            <a:r>
              <a:rPr lang="en-US" dirty="0"/>
              <a:t> were done cleaning the </a:t>
            </a:r>
            <a:r>
              <a:rPr lang="en-US" dirty="0" err="1"/>
              <a:t>Ka‘bah</a:t>
            </a:r>
            <a:r>
              <a:rPr lang="en-US" dirty="0"/>
              <a:t>, Allah ordered Nabi Ibrahim to call people to come the </a:t>
            </a:r>
            <a:r>
              <a:rPr lang="en-US" dirty="0" err="1"/>
              <a:t>Ka‘bah</a:t>
            </a:r>
            <a:r>
              <a:rPr lang="en-US" dirty="0"/>
              <a:t> to worship Allah. Did Nabi Ibrahim obey Allah?’ Wait for a resounding ‘Yes!’ Then glue Nabi Ibrahim on to the roof of the </a:t>
            </a:r>
            <a:r>
              <a:rPr lang="en-US" dirty="0" err="1"/>
              <a:t>Ka‘bah</a:t>
            </a:r>
            <a:r>
              <a:rPr lang="en-US" dirty="0"/>
              <a:t> and ask your students to do the same.</a:t>
            </a:r>
          </a:p>
          <a:p>
            <a:pPr marL="228600" indent="-228600">
              <a:buAutoNum type="arabicPeriod"/>
            </a:pPr>
            <a:r>
              <a:rPr lang="en-US" dirty="0"/>
              <a:t>‘Did people come to the </a:t>
            </a:r>
            <a:r>
              <a:rPr lang="en-US" dirty="0" err="1"/>
              <a:t>Ka‘bah</a:t>
            </a:r>
            <a:r>
              <a:rPr lang="en-US" dirty="0"/>
              <a:t> from all over the world to worship Allah?’ Wait for your students to respond: ‘Yes!’ Explain that, throughout the story, Nabi Ibrahim’s obedience to Allah resulted in big rewards that last till today! Not only did people come to the </a:t>
            </a:r>
            <a:r>
              <a:rPr lang="en-US" dirty="0" err="1"/>
              <a:t>Ka‘bah</a:t>
            </a:r>
            <a:r>
              <a:rPr lang="en-US" dirty="0"/>
              <a:t> when Nabi Ibrahim called them, they continue to come to the </a:t>
            </a:r>
            <a:r>
              <a:rPr lang="en-US" dirty="0" err="1"/>
              <a:t>Ka‘bah</a:t>
            </a:r>
            <a:r>
              <a:rPr lang="en-US" dirty="0"/>
              <a:t> even today! HOMEWORK: Last part as homework and tell them to use diff </a:t>
            </a:r>
            <a:r>
              <a:rPr lang="en-US" dirty="0" err="1"/>
              <a:t>colour</a:t>
            </a:r>
            <a:r>
              <a:rPr lang="en-US" dirty="0"/>
              <a:t> paints and dip their thumb and make thumb prints all around the Kaaba, all the way to the edge of the page to show that people from all over the world come to the </a:t>
            </a:r>
            <a:r>
              <a:rPr lang="en-US" dirty="0" err="1"/>
              <a:t>Ka‘bah</a:t>
            </a:r>
            <a:r>
              <a:rPr lang="en-US" dirty="0"/>
              <a:t> to worship Allah in response to the call of Nabi Ibrahim. </a:t>
            </a:r>
          </a:p>
        </p:txBody>
      </p:sp>
      <p:sp>
        <p:nvSpPr>
          <p:cNvPr id="4" name="Slide Number Placeholder 3"/>
          <p:cNvSpPr>
            <a:spLocks noGrp="1"/>
          </p:cNvSpPr>
          <p:nvPr>
            <p:ph type="sldNum" sz="quarter" idx="5"/>
          </p:nvPr>
        </p:nvSpPr>
        <p:spPr/>
        <p:txBody>
          <a:bodyPr/>
          <a:lstStyle/>
          <a:p>
            <a:fld id="{CA3F8079-87C2-47E5-B82C-CB43FB163F61}" type="slidenum">
              <a:rPr lang="en-CA" smtClean="0"/>
              <a:t>6</a:t>
            </a:fld>
            <a:endParaRPr lang="en-CA"/>
          </a:p>
        </p:txBody>
      </p:sp>
    </p:spTree>
    <p:extLst>
      <p:ext uri="{BB962C8B-B14F-4D97-AF65-F5344CB8AC3E}">
        <p14:creationId xmlns:p14="http://schemas.microsoft.com/office/powerpoint/2010/main" val="3111498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Keep this as your screen once you start the craft! So its easy for the kids to follow instructions.</a:t>
            </a:r>
          </a:p>
        </p:txBody>
      </p:sp>
      <p:sp>
        <p:nvSpPr>
          <p:cNvPr id="4" name="Slide Number Placeholder 3"/>
          <p:cNvSpPr>
            <a:spLocks noGrp="1"/>
          </p:cNvSpPr>
          <p:nvPr>
            <p:ph type="sldNum" sz="quarter" idx="5"/>
          </p:nvPr>
        </p:nvSpPr>
        <p:spPr/>
        <p:txBody>
          <a:bodyPr/>
          <a:lstStyle/>
          <a:p>
            <a:fld id="{CA3F8079-87C2-47E5-B82C-CB43FB163F61}" type="slidenum">
              <a:rPr lang="en-CA" smtClean="0"/>
              <a:t>7</a:t>
            </a:fld>
            <a:endParaRPr lang="en-CA"/>
          </a:p>
        </p:txBody>
      </p:sp>
    </p:spTree>
    <p:extLst>
      <p:ext uri="{BB962C8B-B14F-4D97-AF65-F5344CB8AC3E}">
        <p14:creationId xmlns:p14="http://schemas.microsoft.com/office/powerpoint/2010/main" val="2320168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BA8C-45ED-4CD9-8352-D1D4645F3C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25637A9-D14A-4391-93D0-A2B0392F88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1CE6B46-ED5D-454A-B8A6-237313915B5E}"/>
              </a:ext>
            </a:extLst>
          </p:cNvPr>
          <p:cNvSpPr>
            <a:spLocks noGrp="1"/>
          </p:cNvSpPr>
          <p:nvPr>
            <p:ph type="dt" sz="half" idx="10"/>
          </p:nvPr>
        </p:nvSpPr>
        <p:spPr/>
        <p:txBody>
          <a:bodyPr/>
          <a:lstStyle/>
          <a:p>
            <a:fld id="{9BD80898-9D11-49C3-B715-1D505698F388}" type="datetimeFigureOut">
              <a:rPr lang="en-CA" smtClean="0"/>
              <a:t>2021-03-01</a:t>
            </a:fld>
            <a:endParaRPr lang="en-CA"/>
          </a:p>
        </p:txBody>
      </p:sp>
      <p:sp>
        <p:nvSpPr>
          <p:cNvPr id="5" name="Footer Placeholder 4">
            <a:extLst>
              <a:ext uri="{FF2B5EF4-FFF2-40B4-BE49-F238E27FC236}">
                <a16:creationId xmlns:a16="http://schemas.microsoft.com/office/drawing/2014/main" id="{1320BA39-1548-49A3-A37C-4ECF9A9850B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A7547C0-631D-4637-8AB4-AC17BCB1E1C2}"/>
              </a:ext>
            </a:extLst>
          </p:cNvPr>
          <p:cNvSpPr>
            <a:spLocks noGrp="1"/>
          </p:cNvSpPr>
          <p:nvPr>
            <p:ph type="sldNum" sz="quarter" idx="12"/>
          </p:nvPr>
        </p:nvSpPr>
        <p:spPr/>
        <p:txBody>
          <a:bodyPr/>
          <a:lstStyle/>
          <a:p>
            <a:fld id="{7898BF73-759D-4351-8FAB-0CF77E5606CB}" type="slidenum">
              <a:rPr lang="en-CA" smtClean="0"/>
              <a:t>‹#›</a:t>
            </a:fld>
            <a:endParaRPr lang="en-CA"/>
          </a:p>
        </p:txBody>
      </p:sp>
    </p:spTree>
    <p:extLst>
      <p:ext uri="{BB962C8B-B14F-4D97-AF65-F5344CB8AC3E}">
        <p14:creationId xmlns:p14="http://schemas.microsoft.com/office/powerpoint/2010/main" val="2177717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68B0C-153F-4D1E-80F3-F96EFEDD452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ECBAD52-F05B-4F06-9F84-F548A8F849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70A6F67-22C0-4F6E-AC24-5537AF077473}"/>
              </a:ext>
            </a:extLst>
          </p:cNvPr>
          <p:cNvSpPr>
            <a:spLocks noGrp="1"/>
          </p:cNvSpPr>
          <p:nvPr>
            <p:ph type="dt" sz="half" idx="10"/>
          </p:nvPr>
        </p:nvSpPr>
        <p:spPr/>
        <p:txBody>
          <a:bodyPr/>
          <a:lstStyle/>
          <a:p>
            <a:fld id="{9BD80898-9D11-49C3-B715-1D505698F388}" type="datetimeFigureOut">
              <a:rPr lang="en-CA" smtClean="0"/>
              <a:t>2021-03-01</a:t>
            </a:fld>
            <a:endParaRPr lang="en-CA"/>
          </a:p>
        </p:txBody>
      </p:sp>
      <p:sp>
        <p:nvSpPr>
          <p:cNvPr id="5" name="Footer Placeholder 4">
            <a:extLst>
              <a:ext uri="{FF2B5EF4-FFF2-40B4-BE49-F238E27FC236}">
                <a16:creationId xmlns:a16="http://schemas.microsoft.com/office/drawing/2014/main" id="{A24C90F5-FFFF-404C-8D29-BF3CB4C7254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2104765-AFC0-47DC-9978-7381E6313115}"/>
              </a:ext>
            </a:extLst>
          </p:cNvPr>
          <p:cNvSpPr>
            <a:spLocks noGrp="1"/>
          </p:cNvSpPr>
          <p:nvPr>
            <p:ph type="sldNum" sz="quarter" idx="12"/>
          </p:nvPr>
        </p:nvSpPr>
        <p:spPr/>
        <p:txBody>
          <a:bodyPr/>
          <a:lstStyle/>
          <a:p>
            <a:fld id="{7898BF73-759D-4351-8FAB-0CF77E5606CB}" type="slidenum">
              <a:rPr lang="en-CA" smtClean="0"/>
              <a:t>‹#›</a:t>
            </a:fld>
            <a:endParaRPr lang="en-CA"/>
          </a:p>
        </p:txBody>
      </p:sp>
    </p:spTree>
    <p:extLst>
      <p:ext uri="{BB962C8B-B14F-4D97-AF65-F5344CB8AC3E}">
        <p14:creationId xmlns:p14="http://schemas.microsoft.com/office/powerpoint/2010/main" val="478502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BD7C5E-0956-48BA-949C-17E8F26921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EB1B221-3DD5-44CA-A250-D5EB6E46BA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B553978-4A62-42AC-8171-61DB96650856}"/>
              </a:ext>
            </a:extLst>
          </p:cNvPr>
          <p:cNvSpPr>
            <a:spLocks noGrp="1"/>
          </p:cNvSpPr>
          <p:nvPr>
            <p:ph type="dt" sz="half" idx="10"/>
          </p:nvPr>
        </p:nvSpPr>
        <p:spPr/>
        <p:txBody>
          <a:bodyPr/>
          <a:lstStyle/>
          <a:p>
            <a:fld id="{9BD80898-9D11-49C3-B715-1D505698F388}" type="datetimeFigureOut">
              <a:rPr lang="en-CA" smtClean="0"/>
              <a:t>2021-03-01</a:t>
            </a:fld>
            <a:endParaRPr lang="en-CA"/>
          </a:p>
        </p:txBody>
      </p:sp>
      <p:sp>
        <p:nvSpPr>
          <p:cNvPr id="5" name="Footer Placeholder 4">
            <a:extLst>
              <a:ext uri="{FF2B5EF4-FFF2-40B4-BE49-F238E27FC236}">
                <a16:creationId xmlns:a16="http://schemas.microsoft.com/office/drawing/2014/main" id="{34B1C9E6-A69D-47C3-83F1-77EF9A7C4E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D0DEDDB-3558-431C-BD3E-C0C4E822D445}"/>
              </a:ext>
            </a:extLst>
          </p:cNvPr>
          <p:cNvSpPr>
            <a:spLocks noGrp="1"/>
          </p:cNvSpPr>
          <p:nvPr>
            <p:ph type="sldNum" sz="quarter" idx="12"/>
          </p:nvPr>
        </p:nvSpPr>
        <p:spPr/>
        <p:txBody>
          <a:bodyPr/>
          <a:lstStyle/>
          <a:p>
            <a:fld id="{7898BF73-759D-4351-8FAB-0CF77E5606CB}" type="slidenum">
              <a:rPr lang="en-CA" smtClean="0"/>
              <a:t>‹#›</a:t>
            </a:fld>
            <a:endParaRPr lang="en-CA"/>
          </a:p>
        </p:txBody>
      </p:sp>
    </p:spTree>
    <p:extLst>
      <p:ext uri="{BB962C8B-B14F-4D97-AF65-F5344CB8AC3E}">
        <p14:creationId xmlns:p14="http://schemas.microsoft.com/office/powerpoint/2010/main" val="87006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177D-80FE-4E4E-9849-DB4C7DDF8EC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3CB1470-BAD0-4551-AFEE-CE79B2C106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535CF7F-0160-4A96-9850-2913DF5A26EF}"/>
              </a:ext>
            </a:extLst>
          </p:cNvPr>
          <p:cNvSpPr>
            <a:spLocks noGrp="1"/>
          </p:cNvSpPr>
          <p:nvPr>
            <p:ph type="dt" sz="half" idx="10"/>
          </p:nvPr>
        </p:nvSpPr>
        <p:spPr/>
        <p:txBody>
          <a:bodyPr/>
          <a:lstStyle/>
          <a:p>
            <a:fld id="{9BD80898-9D11-49C3-B715-1D505698F388}" type="datetimeFigureOut">
              <a:rPr lang="en-CA" smtClean="0"/>
              <a:t>2021-03-01</a:t>
            </a:fld>
            <a:endParaRPr lang="en-CA"/>
          </a:p>
        </p:txBody>
      </p:sp>
      <p:sp>
        <p:nvSpPr>
          <p:cNvPr id="5" name="Footer Placeholder 4">
            <a:extLst>
              <a:ext uri="{FF2B5EF4-FFF2-40B4-BE49-F238E27FC236}">
                <a16:creationId xmlns:a16="http://schemas.microsoft.com/office/drawing/2014/main" id="{292B2364-0F01-41FE-A21B-6FEE694E6B8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4280ADD-FD0D-4349-9BB4-6706EC222BB9}"/>
              </a:ext>
            </a:extLst>
          </p:cNvPr>
          <p:cNvSpPr>
            <a:spLocks noGrp="1"/>
          </p:cNvSpPr>
          <p:nvPr>
            <p:ph type="sldNum" sz="quarter" idx="12"/>
          </p:nvPr>
        </p:nvSpPr>
        <p:spPr/>
        <p:txBody>
          <a:bodyPr/>
          <a:lstStyle/>
          <a:p>
            <a:fld id="{7898BF73-759D-4351-8FAB-0CF77E5606CB}" type="slidenum">
              <a:rPr lang="en-CA" smtClean="0"/>
              <a:t>‹#›</a:t>
            </a:fld>
            <a:endParaRPr lang="en-CA"/>
          </a:p>
        </p:txBody>
      </p:sp>
    </p:spTree>
    <p:extLst>
      <p:ext uri="{BB962C8B-B14F-4D97-AF65-F5344CB8AC3E}">
        <p14:creationId xmlns:p14="http://schemas.microsoft.com/office/powerpoint/2010/main" val="101204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C54E-8847-4D86-9F1F-192795CEC3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6EE78A7-ABE7-4192-AB6D-14319483F8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A70EC1-B7EE-419B-B78F-684535CA1C1F}"/>
              </a:ext>
            </a:extLst>
          </p:cNvPr>
          <p:cNvSpPr>
            <a:spLocks noGrp="1"/>
          </p:cNvSpPr>
          <p:nvPr>
            <p:ph type="dt" sz="half" idx="10"/>
          </p:nvPr>
        </p:nvSpPr>
        <p:spPr/>
        <p:txBody>
          <a:bodyPr/>
          <a:lstStyle/>
          <a:p>
            <a:fld id="{9BD80898-9D11-49C3-B715-1D505698F388}" type="datetimeFigureOut">
              <a:rPr lang="en-CA" smtClean="0"/>
              <a:t>2021-03-01</a:t>
            </a:fld>
            <a:endParaRPr lang="en-CA"/>
          </a:p>
        </p:txBody>
      </p:sp>
      <p:sp>
        <p:nvSpPr>
          <p:cNvPr id="5" name="Footer Placeholder 4">
            <a:extLst>
              <a:ext uri="{FF2B5EF4-FFF2-40B4-BE49-F238E27FC236}">
                <a16:creationId xmlns:a16="http://schemas.microsoft.com/office/drawing/2014/main" id="{C9FA644F-DE5D-4354-B9CA-548BC45F82E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0845EF4-B2C7-4C71-9D93-BCBE4BD2AADB}"/>
              </a:ext>
            </a:extLst>
          </p:cNvPr>
          <p:cNvSpPr>
            <a:spLocks noGrp="1"/>
          </p:cNvSpPr>
          <p:nvPr>
            <p:ph type="sldNum" sz="quarter" idx="12"/>
          </p:nvPr>
        </p:nvSpPr>
        <p:spPr/>
        <p:txBody>
          <a:bodyPr/>
          <a:lstStyle/>
          <a:p>
            <a:fld id="{7898BF73-759D-4351-8FAB-0CF77E5606CB}" type="slidenum">
              <a:rPr lang="en-CA" smtClean="0"/>
              <a:t>‹#›</a:t>
            </a:fld>
            <a:endParaRPr lang="en-CA"/>
          </a:p>
        </p:txBody>
      </p:sp>
    </p:spTree>
    <p:extLst>
      <p:ext uri="{BB962C8B-B14F-4D97-AF65-F5344CB8AC3E}">
        <p14:creationId xmlns:p14="http://schemas.microsoft.com/office/powerpoint/2010/main" val="38051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A61B9-9E90-4A9A-878C-9F8E2C91ADB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93F8EB1-5AD1-4AE0-8959-17F6FE97BB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3F10E41-4B62-451B-AE2C-0CE1BB35B9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DB6387F-A5C8-41F6-B0F5-4F0487974EB3}"/>
              </a:ext>
            </a:extLst>
          </p:cNvPr>
          <p:cNvSpPr>
            <a:spLocks noGrp="1"/>
          </p:cNvSpPr>
          <p:nvPr>
            <p:ph type="dt" sz="half" idx="10"/>
          </p:nvPr>
        </p:nvSpPr>
        <p:spPr/>
        <p:txBody>
          <a:bodyPr/>
          <a:lstStyle/>
          <a:p>
            <a:fld id="{9BD80898-9D11-49C3-B715-1D505698F388}" type="datetimeFigureOut">
              <a:rPr lang="en-CA" smtClean="0"/>
              <a:t>2021-03-01</a:t>
            </a:fld>
            <a:endParaRPr lang="en-CA"/>
          </a:p>
        </p:txBody>
      </p:sp>
      <p:sp>
        <p:nvSpPr>
          <p:cNvPr id="6" name="Footer Placeholder 5">
            <a:extLst>
              <a:ext uri="{FF2B5EF4-FFF2-40B4-BE49-F238E27FC236}">
                <a16:creationId xmlns:a16="http://schemas.microsoft.com/office/drawing/2014/main" id="{103A6C0F-7489-44F5-AC1E-FAA0BAB3E82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E016AB5-0DF5-4E02-BFA3-466AE6263F4A}"/>
              </a:ext>
            </a:extLst>
          </p:cNvPr>
          <p:cNvSpPr>
            <a:spLocks noGrp="1"/>
          </p:cNvSpPr>
          <p:nvPr>
            <p:ph type="sldNum" sz="quarter" idx="12"/>
          </p:nvPr>
        </p:nvSpPr>
        <p:spPr/>
        <p:txBody>
          <a:bodyPr/>
          <a:lstStyle/>
          <a:p>
            <a:fld id="{7898BF73-759D-4351-8FAB-0CF77E5606CB}" type="slidenum">
              <a:rPr lang="en-CA" smtClean="0"/>
              <a:t>‹#›</a:t>
            </a:fld>
            <a:endParaRPr lang="en-CA"/>
          </a:p>
        </p:txBody>
      </p:sp>
    </p:spTree>
    <p:extLst>
      <p:ext uri="{BB962C8B-B14F-4D97-AF65-F5344CB8AC3E}">
        <p14:creationId xmlns:p14="http://schemas.microsoft.com/office/powerpoint/2010/main" val="280774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890B9-4723-433D-BCC7-514F6AD8F98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70DB8E3-6D72-4179-B956-422593F389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0CBC70-04DB-460A-92DA-9427CC4206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1071957-DC22-427A-A2DE-9085C51B28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8A32E2-1BB8-455A-84F0-3B64F868D8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C53A9A8-9CE9-43C3-A84D-1F88E70E5795}"/>
              </a:ext>
            </a:extLst>
          </p:cNvPr>
          <p:cNvSpPr>
            <a:spLocks noGrp="1"/>
          </p:cNvSpPr>
          <p:nvPr>
            <p:ph type="dt" sz="half" idx="10"/>
          </p:nvPr>
        </p:nvSpPr>
        <p:spPr/>
        <p:txBody>
          <a:bodyPr/>
          <a:lstStyle/>
          <a:p>
            <a:fld id="{9BD80898-9D11-49C3-B715-1D505698F388}" type="datetimeFigureOut">
              <a:rPr lang="en-CA" smtClean="0"/>
              <a:t>2021-03-01</a:t>
            </a:fld>
            <a:endParaRPr lang="en-CA"/>
          </a:p>
        </p:txBody>
      </p:sp>
      <p:sp>
        <p:nvSpPr>
          <p:cNvPr id="8" name="Footer Placeholder 7">
            <a:extLst>
              <a:ext uri="{FF2B5EF4-FFF2-40B4-BE49-F238E27FC236}">
                <a16:creationId xmlns:a16="http://schemas.microsoft.com/office/drawing/2014/main" id="{B82CC9D3-D921-4C9E-B0F6-715C460BE6D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AD49EA5-7F46-488E-B584-F5D75EB8B2EA}"/>
              </a:ext>
            </a:extLst>
          </p:cNvPr>
          <p:cNvSpPr>
            <a:spLocks noGrp="1"/>
          </p:cNvSpPr>
          <p:nvPr>
            <p:ph type="sldNum" sz="quarter" idx="12"/>
          </p:nvPr>
        </p:nvSpPr>
        <p:spPr/>
        <p:txBody>
          <a:bodyPr/>
          <a:lstStyle/>
          <a:p>
            <a:fld id="{7898BF73-759D-4351-8FAB-0CF77E5606CB}" type="slidenum">
              <a:rPr lang="en-CA" smtClean="0"/>
              <a:t>‹#›</a:t>
            </a:fld>
            <a:endParaRPr lang="en-CA"/>
          </a:p>
        </p:txBody>
      </p:sp>
    </p:spTree>
    <p:extLst>
      <p:ext uri="{BB962C8B-B14F-4D97-AF65-F5344CB8AC3E}">
        <p14:creationId xmlns:p14="http://schemas.microsoft.com/office/powerpoint/2010/main" val="308156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D368-981F-4E3B-A5C9-B5D84885D18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5EFDFC5-5F6F-4B93-A9EC-413946528E38}"/>
              </a:ext>
            </a:extLst>
          </p:cNvPr>
          <p:cNvSpPr>
            <a:spLocks noGrp="1"/>
          </p:cNvSpPr>
          <p:nvPr>
            <p:ph type="dt" sz="half" idx="10"/>
          </p:nvPr>
        </p:nvSpPr>
        <p:spPr/>
        <p:txBody>
          <a:bodyPr/>
          <a:lstStyle/>
          <a:p>
            <a:fld id="{9BD80898-9D11-49C3-B715-1D505698F388}" type="datetimeFigureOut">
              <a:rPr lang="en-CA" smtClean="0"/>
              <a:t>2021-03-01</a:t>
            </a:fld>
            <a:endParaRPr lang="en-CA"/>
          </a:p>
        </p:txBody>
      </p:sp>
      <p:sp>
        <p:nvSpPr>
          <p:cNvPr id="4" name="Footer Placeholder 3">
            <a:extLst>
              <a:ext uri="{FF2B5EF4-FFF2-40B4-BE49-F238E27FC236}">
                <a16:creationId xmlns:a16="http://schemas.microsoft.com/office/drawing/2014/main" id="{20FA2DF5-CA2C-4C32-B383-A60FF36EC9A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9F59AFC-427E-4C55-967F-C91AB5B64ED7}"/>
              </a:ext>
            </a:extLst>
          </p:cNvPr>
          <p:cNvSpPr>
            <a:spLocks noGrp="1"/>
          </p:cNvSpPr>
          <p:nvPr>
            <p:ph type="sldNum" sz="quarter" idx="12"/>
          </p:nvPr>
        </p:nvSpPr>
        <p:spPr/>
        <p:txBody>
          <a:bodyPr/>
          <a:lstStyle/>
          <a:p>
            <a:fld id="{7898BF73-759D-4351-8FAB-0CF77E5606CB}" type="slidenum">
              <a:rPr lang="en-CA" smtClean="0"/>
              <a:t>‹#›</a:t>
            </a:fld>
            <a:endParaRPr lang="en-CA"/>
          </a:p>
        </p:txBody>
      </p:sp>
    </p:spTree>
    <p:extLst>
      <p:ext uri="{BB962C8B-B14F-4D97-AF65-F5344CB8AC3E}">
        <p14:creationId xmlns:p14="http://schemas.microsoft.com/office/powerpoint/2010/main" val="525374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4C4336-A0EE-4A98-BF09-E60D41B2C1FD}"/>
              </a:ext>
            </a:extLst>
          </p:cNvPr>
          <p:cNvSpPr>
            <a:spLocks noGrp="1"/>
          </p:cNvSpPr>
          <p:nvPr>
            <p:ph type="dt" sz="half" idx="10"/>
          </p:nvPr>
        </p:nvSpPr>
        <p:spPr/>
        <p:txBody>
          <a:bodyPr/>
          <a:lstStyle/>
          <a:p>
            <a:fld id="{9BD80898-9D11-49C3-B715-1D505698F388}" type="datetimeFigureOut">
              <a:rPr lang="en-CA" smtClean="0"/>
              <a:t>2021-03-01</a:t>
            </a:fld>
            <a:endParaRPr lang="en-CA"/>
          </a:p>
        </p:txBody>
      </p:sp>
      <p:sp>
        <p:nvSpPr>
          <p:cNvPr id="3" name="Footer Placeholder 2">
            <a:extLst>
              <a:ext uri="{FF2B5EF4-FFF2-40B4-BE49-F238E27FC236}">
                <a16:creationId xmlns:a16="http://schemas.microsoft.com/office/drawing/2014/main" id="{605460A0-79A1-485D-846F-2E387218860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A0C1B06-236F-4B97-9072-70E5FE344AC4}"/>
              </a:ext>
            </a:extLst>
          </p:cNvPr>
          <p:cNvSpPr>
            <a:spLocks noGrp="1"/>
          </p:cNvSpPr>
          <p:nvPr>
            <p:ph type="sldNum" sz="quarter" idx="12"/>
          </p:nvPr>
        </p:nvSpPr>
        <p:spPr/>
        <p:txBody>
          <a:bodyPr/>
          <a:lstStyle/>
          <a:p>
            <a:fld id="{7898BF73-759D-4351-8FAB-0CF77E5606CB}" type="slidenum">
              <a:rPr lang="en-CA" smtClean="0"/>
              <a:t>‹#›</a:t>
            </a:fld>
            <a:endParaRPr lang="en-CA"/>
          </a:p>
        </p:txBody>
      </p:sp>
    </p:spTree>
    <p:extLst>
      <p:ext uri="{BB962C8B-B14F-4D97-AF65-F5344CB8AC3E}">
        <p14:creationId xmlns:p14="http://schemas.microsoft.com/office/powerpoint/2010/main" val="315263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ED32-67DC-4985-98EC-785E97CF1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EF54360-393B-4DF0-9BC8-E3F4CB0629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22E35F0-01A4-47DA-A55F-30366ECF8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ACF554-10B2-4D14-B24C-A1067BB8A498}"/>
              </a:ext>
            </a:extLst>
          </p:cNvPr>
          <p:cNvSpPr>
            <a:spLocks noGrp="1"/>
          </p:cNvSpPr>
          <p:nvPr>
            <p:ph type="dt" sz="half" idx="10"/>
          </p:nvPr>
        </p:nvSpPr>
        <p:spPr/>
        <p:txBody>
          <a:bodyPr/>
          <a:lstStyle/>
          <a:p>
            <a:fld id="{9BD80898-9D11-49C3-B715-1D505698F388}" type="datetimeFigureOut">
              <a:rPr lang="en-CA" smtClean="0"/>
              <a:t>2021-03-01</a:t>
            </a:fld>
            <a:endParaRPr lang="en-CA"/>
          </a:p>
        </p:txBody>
      </p:sp>
      <p:sp>
        <p:nvSpPr>
          <p:cNvPr id="6" name="Footer Placeholder 5">
            <a:extLst>
              <a:ext uri="{FF2B5EF4-FFF2-40B4-BE49-F238E27FC236}">
                <a16:creationId xmlns:a16="http://schemas.microsoft.com/office/drawing/2014/main" id="{6A4A5945-37AF-4650-815A-0796DD22515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81D80BF-376E-433C-8A09-D3AB70D0B702}"/>
              </a:ext>
            </a:extLst>
          </p:cNvPr>
          <p:cNvSpPr>
            <a:spLocks noGrp="1"/>
          </p:cNvSpPr>
          <p:nvPr>
            <p:ph type="sldNum" sz="quarter" idx="12"/>
          </p:nvPr>
        </p:nvSpPr>
        <p:spPr/>
        <p:txBody>
          <a:bodyPr/>
          <a:lstStyle/>
          <a:p>
            <a:fld id="{7898BF73-759D-4351-8FAB-0CF77E5606CB}" type="slidenum">
              <a:rPr lang="en-CA" smtClean="0"/>
              <a:t>‹#›</a:t>
            </a:fld>
            <a:endParaRPr lang="en-CA"/>
          </a:p>
        </p:txBody>
      </p:sp>
    </p:spTree>
    <p:extLst>
      <p:ext uri="{BB962C8B-B14F-4D97-AF65-F5344CB8AC3E}">
        <p14:creationId xmlns:p14="http://schemas.microsoft.com/office/powerpoint/2010/main" val="386461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343A-87AE-43FF-AC91-2141273FFD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8AFD754-7F73-48A6-96BC-D8D08E2726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2C6AABE-AC6C-437B-8AA8-70898FC38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62139-861E-4E49-A024-864D74013FE5}"/>
              </a:ext>
            </a:extLst>
          </p:cNvPr>
          <p:cNvSpPr>
            <a:spLocks noGrp="1"/>
          </p:cNvSpPr>
          <p:nvPr>
            <p:ph type="dt" sz="half" idx="10"/>
          </p:nvPr>
        </p:nvSpPr>
        <p:spPr/>
        <p:txBody>
          <a:bodyPr/>
          <a:lstStyle/>
          <a:p>
            <a:fld id="{9BD80898-9D11-49C3-B715-1D505698F388}" type="datetimeFigureOut">
              <a:rPr lang="en-CA" smtClean="0"/>
              <a:t>2021-03-01</a:t>
            </a:fld>
            <a:endParaRPr lang="en-CA"/>
          </a:p>
        </p:txBody>
      </p:sp>
      <p:sp>
        <p:nvSpPr>
          <p:cNvPr id="6" name="Footer Placeholder 5">
            <a:extLst>
              <a:ext uri="{FF2B5EF4-FFF2-40B4-BE49-F238E27FC236}">
                <a16:creationId xmlns:a16="http://schemas.microsoft.com/office/drawing/2014/main" id="{CFC43335-CBE3-4C08-9C47-C33E7660866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F6F10BE-C1B6-4C42-A45D-E05527D4785A}"/>
              </a:ext>
            </a:extLst>
          </p:cNvPr>
          <p:cNvSpPr>
            <a:spLocks noGrp="1"/>
          </p:cNvSpPr>
          <p:nvPr>
            <p:ph type="sldNum" sz="quarter" idx="12"/>
          </p:nvPr>
        </p:nvSpPr>
        <p:spPr/>
        <p:txBody>
          <a:bodyPr/>
          <a:lstStyle/>
          <a:p>
            <a:fld id="{7898BF73-759D-4351-8FAB-0CF77E5606CB}" type="slidenum">
              <a:rPr lang="en-CA" smtClean="0"/>
              <a:t>‹#›</a:t>
            </a:fld>
            <a:endParaRPr lang="en-CA"/>
          </a:p>
        </p:txBody>
      </p:sp>
    </p:spTree>
    <p:extLst>
      <p:ext uri="{BB962C8B-B14F-4D97-AF65-F5344CB8AC3E}">
        <p14:creationId xmlns:p14="http://schemas.microsoft.com/office/powerpoint/2010/main" val="630054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376097-3D74-4EF6-8204-76FD6BFA9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3CEFF25-C951-40AE-8048-620796331C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31A9846-0FB4-48EA-8831-0292AA23A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80898-9D11-49C3-B715-1D505698F388}" type="datetimeFigureOut">
              <a:rPr lang="en-CA" smtClean="0"/>
              <a:t>2021-03-01</a:t>
            </a:fld>
            <a:endParaRPr lang="en-CA"/>
          </a:p>
        </p:txBody>
      </p:sp>
      <p:sp>
        <p:nvSpPr>
          <p:cNvPr id="5" name="Footer Placeholder 4">
            <a:extLst>
              <a:ext uri="{FF2B5EF4-FFF2-40B4-BE49-F238E27FC236}">
                <a16:creationId xmlns:a16="http://schemas.microsoft.com/office/drawing/2014/main" id="{62BE8346-30AF-4995-9BE8-6F5E510CE7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4B7021E-C1E4-4BBA-90B4-68FB340EAA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8BF73-759D-4351-8FAB-0CF77E5606CB}" type="slidenum">
              <a:rPr lang="en-CA" smtClean="0"/>
              <a:t>‹#›</a:t>
            </a:fld>
            <a:endParaRPr lang="en-CA"/>
          </a:p>
        </p:txBody>
      </p:sp>
      <p:pic>
        <p:nvPicPr>
          <p:cNvPr id="7" name="Picture 6">
            <a:extLst>
              <a:ext uri="{FF2B5EF4-FFF2-40B4-BE49-F238E27FC236}">
                <a16:creationId xmlns:a16="http://schemas.microsoft.com/office/drawing/2014/main" id="{11D51C11-9502-418D-9559-D297F25FC76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241" y="0"/>
            <a:ext cx="669477" cy="736846"/>
          </a:xfrm>
          <a:prstGeom prst="rect">
            <a:avLst/>
          </a:prstGeom>
        </p:spPr>
      </p:pic>
    </p:spTree>
    <p:extLst>
      <p:ext uri="{BB962C8B-B14F-4D97-AF65-F5344CB8AC3E}">
        <p14:creationId xmlns:p14="http://schemas.microsoft.com/office/powerpoint/2010/main" val="1149421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https://www.wondermondo.com/kaaba-and-masjid-al-hara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JPG"/><Relationship Id="rId4" Type="http://schemas.openxmlformats.org/officeDocument/2006/relationships/hyperlink" Target="http://vandonselaarphoto.deviantart.com/art/Story-Time-Logo-Design-Crash-inspired-622525328"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File:Speech_bubble.svg" TargetMode="External"/><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gi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8C7FDE-0F52-43F5-AA74-A9F32DA049E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740" b="11260"/>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F1411F9-39FD-4963-9AA5-9ABD3F4A3822}"/>
              </a:ext>
            </a:extLst>
          </p:cNvPr>
          <p:cNvSpPr>
            <a:spLocks noGrp="1"/>
          </p:cNvSpPr>
          <p:nvPr>
            <p:ph type="ctrTitle"/>
          </p:nvPr>
        </p:nvSpPr>
        <p:spPr>
          <a:xfrm>
            <a:off x="8022021" y="3231931"/>
            <a:ext cx="3852041" cy="1834056"/>
          </a:xfrm>
        </p:spPr>
        <p:txBody>
          <a:bodyPr>
            <a:normAutofit fontScale="90000"/>
          </a:bodyPr>
          <a:lstStyle/>
          <a:p>
            <a:r>
              <a:rPr lang="en-CA" sz="4400" dirty="0">
                <a:latin typeface="Aharoni"/>
                <a:cs typeface="Aharoni"/>
              </a:rPr>
              <a:t>Nabi Ibrahim and </a:t>
            </a:r>
            <a:br>
              <a:rPr lang="en-CA" sz="4400" dirty="0">
                <a:latin typeface="Aharoni" panose="02010803020104030203" pitchFamily="2" charset="-79"/>
                <a:cs typeface="Aharoni" panose="02010803020104030203" pitchFamily="2" charset="-79"/>
              </a:rPr>
            </a:br>
            <a:r>
              <a:rPr lang="en-CA" sz="4400" dirty="0">
                <a:latin typeface="Aharoni"/>
                <a:cs typeface="Aharoni"/>
              </a:rPr>
              <a:t>The </a:t>
            </a:r>
            <a:r>
              <a:rPr lang="en-CA" sz="4400" dirty="0" err="1">
                <a:latin typeface="Aharoni"/>
                <a:cs typeface="Aharoni"/>
              </a:rPr>
              <a:t>Ka’bah</a:t>
            </a:r>
            <a:endParaRPr lang="en-CA" sz="4400" dirty="0" err="1">
              <a:latin typeface="Aharoni" panose="02010803020104030203" pitchFamily="2" charset="-79"/>
              <a:cs typeface="Aharoni" panose="02010803020104030203" pitchFamily="2" charset="-79"/>
            </a:endParaRPr>
          </a:p>
        </p:txBody>
      </p:sp>
      <p:sp>
        <p:nvSpPr>
          <p:cNvPr id="3" name="Subtitle 2">
            <a:extLst>
              <a:ext uri="{FF2B5EF4-FFF2-40B4-BE49-F238E27FC236}">
                <a16:creationId xmlns:a16="http://schemas.microsoft.com/office/drawing/2014/main" id="{AAB7117C-71DE-43DD-88BA-9583805D800E}"/>
              </a:ext>
            </a:extLst>
          </p:cNvPr>
          <p:cNvSpPr>
            <a:spLocks noGrp="1"/>
          </p:cNvSpPr>
          <p:nvPr>
            <p:ph type="subTitle" idx="1"/>
          </p:nvPr>
        </p:nvSpPr>
        <p:spPr>
          <a:xfrm>
            <a:off x="7782910" y="5242675"/>
            <a:ext cx="4330262" cy="683284"/>
          </a:xfrm>
        </p:spPr>
        <p:txBody>
          <a:bodyPr>
            <a:normAutofit/>
          </a:bodyPr>
          <a:lstStyle/>
          <a:p>
            <a:r>
              <a:rPr lang="en-CA" sz="2800" dirty="0" err="1">
                <a:latin typeface="Aharoni" panose="02010803020104030203" pitchFamily="2" charset="-79"/>
                <a:cs typeface="Aharoni" panose="02010803020104030203" pitchFamily="2" charset="-79"/>
              </a:rPr>
              <a:t>Tarbiyah</a:t>
            </a:r>
            <a:r>
              <a:rPr lang="en-CA" sz="2800" dirty="0">
                <a:latin typeface="Aharoni" panose="02010803020104030203" pitchFamily="2" charset="-79"/>
                <a:cs typeface="Aharoni" panose="02010803020104030203" pitchFamily="2" charset="-79"/>
              </a:rPr>
              <a:t>: 2A04</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5164F30-291A-47FB-AC9C-265BB07A4F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67" y="147108"/>
            <a:ext cx="866376" cy="953559"/>
          </a:xfrm>
          <a:prstGeom prst="rect">
            <a:avLst/>
          </a:prstGeom>
        </p:spPr>
      </p:pic>
    </p:spTree>
    <p:extLst>
      <p:ext uri="{BB962C8B-B14F-4D97-AF65-F5344CB8AC3E}">
        <p14:creationId xmlns:p14="http://schemas.microsoft.com/office/powerpoint/2010/main" val="384118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2CBD461F-A846-4270-924E-5BFA8D7E8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206" y="643467"/>
            <a:ext cx="8985588"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949127E-49B2-4A75-BECD-2219D3053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67" y="147108"/>
            <a:ext cx="866376" cy="953559"/>
          </a:xfrm>
          <a:prstGeom prst="rect">
            <a:avLst/>
          </a:prstGeom>
        </p:spPr>
      </p:pic>
    </p:spTree>
    <p:extLst>
      <p:ext uri="{BB962C8B-B14F-4D97-AF65-F5344CB8AC3E}">
        <p14:creationId xmlns:p14="http://schemas.microsoft.com/office/powerpoint/2010/main" val="173355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D883A-2584-4808-AC3F-EBFD2ABBBFDC}"/>
              </a:ext>
            </a:extLst>
          </p:cNvPr>
          <p:cNvSpPr>
            <a:spLocks noGrp="1"/>
          </p:cNvSpPr>
          <p:nvPr>
            <p:ph type="title"/>
          </p:nvPr>
        </p:nvSpPr>
        <p:spPr>
          <a:xfrm>
            <a:off x="323850" y="441325"/>
            <a:ext cx="11487150" cy="1920875"/>
          </a:xfrm>
        </p:spPr>
        <p:txBody>
          <a:bodyPr>
            <a:normAutofit/>
          </a:bodyPr>
          <a:lstStyle/>
          <a:p>
            <a:pPr algn="ctr"/>
            <a:r>
              <a:rPr lang="ar-AE" sz="6000" b="0" i="0" dirty="0">
                <a:solidFill>
                  <a:srgbClr val="212529"/>
                </a:solidFill>
                <a:effectLst/>
                <a:latin typeface="system-ui"/>
              </a:rPr>
              <a:t>ذَٰلِكَ وَمَن يُعَظِّمْ شَعَـٰٓئِرَ ٱللَّهِ فَإِنَّهَا مِن تَقْوَى ٱلْقُلُوبِ</a:t>
            </a:r>
            <a:endParaRPr lang="en-CA" sz="6000" dirty="0"/>
          </a:p>
        </p:txBody>
      </p:sp>
      <p:sp>
        <p:nvSpPr>
          <p:cNvPr id="3" name="Rectangle 2">
            <a:extLst>
              <a:ext uri="{FF2B5EF4-FFF2-40B4-BE49-F238E27FC236}">
                <a16:creationId xmlns:a16="http://schemas.microsoft.com/office/drawing/2014/main" id="{4E76E05B-BD53-4E73-9540-DC59A7D00E67}"/>
              </a:ext>
            </a:extLst>
          </p:cNvPr>
          <p:cNvSpPr/>
          <p:nvPr/>
        </p:nvSpPr>
        <p:spPr>
          <a:xfrm>
            <a:off x="519112" y="2262485"/>
            <a:ext cx="11096625" cy="3046988"/>
          </a:xfrm>
          <a:prstGeom prst="rect">
            <a:avLst/>
          </a:prstGeom>
          <a:noFill/>
        </p:spPr>
        <p:txBody>
          <a:bodyPr wrap="square" lIns="91440" tIns="45720" rIns="91440" bIns="45720" anchor="t">
            <a:spAutoFit/>
            <a:scene3d>
              <a:camera prst="orthographicFront"/>
              <a:lightRig rig="soft" dir="t">
                <a:rot lat="0" lon="0" rev="15600000"/>
              </a:lightRig>
            </a:scene3d>
            <a:sp3d extrusionH="57150" prstMaterial="softEdge">
              <a:bevelT w="25400" h="38100"/>
            </a:sp3d>
          </a:bodyPr>
          <a:lstStyle/>
          <a:p>
            <a:pPr algn="ctr"/>
            <a:r>
              <a:rPr lang="en-US" sz="4800" b="1" cap="none" spc="0" dirty="0">
                <a:ln/>
                <a:solidFill>
                  <a:schemeClr val="accent4"/>
                </a:solidFill>
                <a:effectLst/>
                <a:latin typeface="Berlin Sans FB"/>
              </a:rPr>
              <a:t>Explanation: The peo</a:t>
            </a:r>
            <a:r>
              <a:rPr lang="en-US" sz="4800" b="1" dirty="0">
                <a:ln/>
                <a:solidFill>
                  <a:schemeClr val="accent4"/>
                </a:solidFill>
                <a:latin typeface="Berlin Sans FB"/>
              </a:rPr>
              <a:t>ple who give importance </a:t>
            </a:r>
            <a:r>
              <a:rPr lang="en-US" sz="4800" b="1" cap="none" spc="0" dirty="0">
                <a:ln/>
                <a:solidFill>
                  <a:schemeClr val="accent4"/>
                </a:solidFill>
                <a:effectLst/>
                <a:latin typeface="Berlin Sans FB"/>
              </a:rPr>
              <a:t>to </a:t>
            </a:r>
            <a:r>
              <a:rPr lang="en-US" sz="4800" b="1" dirty="0">
                <a:ln/>
                <a:solidFill>
                  <a:schemeClr val="accent4"/>
                </a:solidFill>
                <a:latin typeface="Berlin Sans FB"/>
              </a:rPr>
              <a:t>the signs of Allah do so because they care from </a:t>
            </a:r>
            <a:r>
              <a:rPr lang="en-US" sz="4800" b="1" cap="none" spc="0" dirty="0">
                <a:ln/>
                <a:solidFill>
                  <a:schemeClr val="accent4"/>
                </a:solidFill>
                <a:effectLst/>
                <a:latin typeface="Berlin Sans FB"/>
              </a:rPr>
              <a:t>deep in their hearts</a:t>
            </a:r>
          </a:p>
        </p:txBody>
      </p:sp>
      <p:sp>
        <p:nvSpPr>
          <p:cNvPr id="4" name="Rectangle 3">
            <a:extLst>
              <a:ext uri="{FF2B5EF4-FFF2-40B4-BE49-F238E27FC236}">
                <a16:creationId xmlns:a16="http://schemas.microsoft.com/office/drawing/2014/main" id="{5F054498-6A50-4F60-B23C-AA736A1F8A66}"/>
              </a:ext>
            </a:extLst>
          </p:cNvPr>
          <p:cNvSpPr/>
          <p:nvPr/>
        </p:nvSpPr>
        <p:spPr>
          <a:xfrm>
            <a:off x="4101211" y="5514953"/>
            <a:ext cx="392793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dirty="0">
                <a:ln w="0"/>
                <a:effectLst>
                  <a:outerShdw blurRad="38100" dist="19050" dir="2700000" algn="tl" rotWithShape="0">
                    <a:schemeClr val="dk1">
                      <a:alpha val="40000"/>
                    </a:schemeClr>
                  </a:outerShdw>
                </a:effectLst>
              </a:rPr>
              <a:t>Surah Hajj:32</a:t>
            </a:r>
            <a:endParaRPr lang="en-US" sz="5400" b="1" cap="none" spc="0" dirty="0">
              <a:ln/>
              <a:solidFill>
                <a:schemeClr val="accent4"/>
              </a:solidFill>
              <a:effectLst/>
            </a:endParaRPr>
          </a:p>
        </p:txBody>
      </p:sp>
    </p:spTree>
    <p:extLst>
      <p:ext uri="{BB962C8B-B14F-4D97-AF65-F5344CB8AC3E}">
        <p14:creationId xmlns:p14="http://schemas.microsoft.com/office/powerpoint/2010/main" val="2265371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C70F-A037-4C28-B8EB-A4BB9FC3BA9A}"/>
              </a:ext>
            </a:extLst>
          </p:cNvPr>
          <p:cNvSpPr>
            <a:spLocks noGrp="1"/>
          </p:cNvSpPr>
          <p:nvPr>
            <p:ph type="title"/>
          </p:nvPr>
        </p:nvSpPr>
        <p:spPr/>
        <p:txBody>
          <a:bodyPr/>
          <a:lstStyle/>
          <a:p>
            <a:endParaRPr lang="en-CA"/>
          </a:p>
        </p:txBody>
      </p:sp>
      <p:pic>
        <p:nvPicPr>
          <p:cNvPr id="4" name="Picture 3" descr="Logo&#10;&#10;Description automatically generated">
            <a:extLst>
              <a:ext uri="{FF2B5EF4-FFF2-40B4-BE49-F238E27FC236}">
                <a16:creationId xmlns:a16="http://schemas.microsoft.com/office/drawing/2014/main" id="{B03D9151-2188-4DD8-98F4-4024EA52E90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0"/>
            <a:ext cx="12192000" cy="6855443"/>
          </a:xfrm>
          <a:prstGeom prst="rect">
            <a:avLst/>
          </a:prstGeom>
        </p:spPr>
      </p:pic>
      <p:pic>
        <p:nvPicPr>
          <p:cNvPr id="6" name="Picture 5">
            <a:extLst>
              <a:ext uri="{FF2B5EF4-FFF2-40B4-BE49-F238E27FC236}">
                <a16:creationId xmlns:a16="http://schemas.microsoft.com/office/drawing/2014/main" id="{3F34C464-CE4A-48BB-9BC9-09E2F56563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67" y="147108"/>
            <a:ext cx="866376" cy="953559"/>
          </a:xfrm>
          <a:prstGeom prst="rect">
            <a:avLst/>
          </a:prstGeom>
        </p:spPr>
      </p:pic>
    </p:spTree>
    <p:extLst>
      <p:ext uri="{BB962C8B-B14F-4D97-AF65-F5344CB8AC3E}">
        <p14:creationId xmlns:p14="http://schemas.microsoft.com/office/powerpoint/2010/main" val="2465272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ontainer, box&#10;&#10;Description automatically generated">
            <a:extLst>
              <a:ext uri="{FF2B5EF4-FFF2-40B4-BE49-F238E27FC236}">
                <a16:creationId xmlns:a16="http://schemas.microsoft.com/office/drawing/2014/main" id="{A04247AB-7C5F-4FC1-8B6E-BB1F82E2E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217" y="235559"/>
            <a:ext cx="3582444" cy="3582444"/>
          </a:xfrm>
          <a:prstGeom prst="rect">
            <a:avLst/>
          </a:prstGeom>
        </p:spPr>
      </p:pic>
      <p:pic>
        <p:nvPicPr>
          <p:cNvPr id="6" name="Picture 5" descr="A close - up of a compass&#10;&#10;Description automatically generated">
            <a:extLst>
              <a:ext uri="{FF2B5EF4-FFF2-40B4-BE49-F238E27FC236}">
                <a16:creationId xmlns:a16="http://schemas.microsoft.com/office/drawing/2014/main" id="{44C17028-AD62-4142-9168-09A5C1BFE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0050" y="0"/>
            <a:ext cx="3141950" cy="3141950"/>
          </a:xfrm>
          <a:prstGeom prst="rect">
            <a:avLst/>
          </a:prstGeom>
        </p:spPr>
      </p:pic>
      <p:pic>
        <p:nvPicPr>
          <p:cNvPr id="8" name="Picture 7">
            <a:extLst>
              <a:ext uri="{FF2B5EF4-FFF2-40B4-BE49-F238E27FC236}">
                <a16:creationId xmlns:a16="http://schemas.microsoft.com/office/drawing/2014/main" id="{8A114ED5-7E64-490A-BB89-51A42ACD23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4734" y="3160734"/>
            <a:ext cx="3697266" cy="3697266"/>
          </a:xfrm>
          <a:prstGeom prst="rect">
            <a:avLst/>
          </a:prstGeom>
        </p:spPr>
      </p:pic>
      <p:pic>
        <p:nvPicPr>
          <p:cNvPr id="10" name="Picture 9" descr="Icon&#10;&#10;Description automatically generated">
            <a:extLst>
              <a:ext uri="{FF2B5EF4-FFF2-40B4-BE49-F238E27FC236}">
                <a16:creationId xmlns:a16="http://schemas.microsoft.com/office/drawing/2014/main" id="{9E3324BA-8808-4F3B-B1AF-789A75BCC932}"/>
              </a:ext>
            </a:extLst>
          </p:cNvPr>
          <p:cNvPicPr>
            <a:picLocks noChangeAspect="1"/>
          </p:cNvPicPr>
          <p:nvPr/>
        </p:nvPicPr>
        <p:blipFill rotWithShape="1">
          <a:blip r:embed="rId6">
            <a:extLst>
              <a:ext uri="{28A0092B-C50C-407E-A947-70E740481C1C}">
                <a14:useLocalDpi xmlns:a14="http://schemas.microsoft.com/office/drawing/2010/main" val="0"/>
              </a:ext>
            </a:extLst>
          </a:blip>
          <a:srcRect l="12853" t="8214" r="13090" b="11581"/>
          <a:stretch/>
        </p:blipFill>
        <p:spPr>
          <a:xfrm>
            <a:off x="1837401" y="3893861"/>
            <a:ext cx="4155917" cy="2882903"/>
          </a:xfrm>
          <a:prstGeom prst="rect">
            <a:avLst/>
          </a:prstGeom>
        </p:spPr>
      </p:pic>
      <p:pic>
        <p:nvPicPr>
          <p:cNvPr id="15" name="Picture 14">
            <a:extLst>
              <a:ext uri="{FF2B5EF4-FFF2-40B4-BE49-F238E27FC236}">
                <a16:creationId xmlns:a16="http://schemas.microsoft.com/office/drawing/2014/main" id="{8D5C8869-8AAD-4A0A-8065-DB64FDFFCD7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230151" y="1590669"/>
            <a:ext cx="4155917" cy="2851017"/>
          </a:xfrm>
          <a:prstGeom prst="rect">
            <a:avLst/>
          </a:prstGeom>
        </p:spPr>
      </p:pic>
      <p:sp>
        <p:nvSpPr>
          <p:cNvPr id="17" name="Rectangle 16">
            <a:extLst>
              <a:ext uri="{FF2B5EF4-FFF2-40B4-BE49-F238E27FC236}">
                <a16:creationId xmlns:a16="http://schemas.microsoft.com/office/drawing/2014/main" id="{4F0AAA22-2B8A-4291-8067-C13D27EEDFEF}"/>
              </a:ext>
            </a:extLst>
          </p:cNvPr>
          <p:cNvSpPr/>
          <p:nvPr/>
        </p:nvSpPr>
        <p:spPr>
          <a:xfrm>
            <a:off x="4809994" y="2197449"/>
            <a:ext cx="3206663" cy="1384995"/>
          </a:xfrm>
          <a:prstGeom prst="rect">
            <a:avLst/>
          </a:prstGeom>
          <a:noFill/>
        </p:spPr>
        <p:txBody>
          <a:bodyPr wrap="square" lIns="91440" tIns="45720" rIns="91440" bIns="4572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Allah Is Everywhere!</a:t>
            </a:r>
          </a:p>
          <a:p>
            <a:pPr algn="ctr"/>
            <a:r>
              <a:rPr lang="en-US" sz="2800" dirty="0">
                <a:ln w="0"/>
                <a:solidFill>
                  <a:schemeClr val="accent1"/>
                </a:solidFill>
                <a:effectLst>
                  <a:outerShdw blurRad="38100" dist="25400" dir="5400000" algn="ctr" rotWithShape="0">
                    <a:srgbClr val="6E747A">
                      <a:alpha val="43000"/>
                    </a:srgbClr>
                  </a:outerShdw>
                </a:effectLst>
              </a:rPr>
              <a:t>Turn left or turn right.. Allah is …</a:t>
            </a:r>
            <a:endParaRPr lang="en-US" sz="40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09223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anim calcmode="lin" valueType="num">
                                      <p:cBhvr>
                                        <p:cTn id="34" dur="2000" fill="hold"/>
                                        <p:tgtEl>
                                          <p:spTgt spid="6"/>
                                        </p:tgtEl>
                                        <p:attrNameLst>
                                          <p:attrName>ppt_w</p:attrName>
                                        </p:attrNameLst>
                                      </p:cBhvr>
                                      <p:tavLst>
                                        <p:tav tm="0" fmla="#ppt_w*sin(2.5*pi*$)">
                                          <p:val>
                                            <p:fltVal val="0"/>
                                          </p:val>
                                        </p:tav>
                                        <p:tav tm="100000">
                                          <p:val>
                                            <p:fltVal val="1"/>
                                          </p:val>
                                        </p:tav>
                                      </p:tavLst>
                                    </p:anim>
                                    <p:anim calcmode="lin" valueType="num">
                                      <p:cBhvr>
                                        <p:cTn id="3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48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078E0D-7D89-4BE9-8C62-DF76A4B688BD}"/>
              </a:ext>
            </a:extLst>
          </p:cNvPr>
          <p:cNvSpPr>
            <a:spLocks noGrp="1"/>
          </p:cNvSpPr>
          <p:nvPr>
            <p:ph type="title"/>
          </p:nvPr>
        </p:nvSpPr>
        <p:spPr>
          <a:xfrm>
            <a:off x="109199" y="2153155"/>
            <a:ext cx="3206663" cy="3036910"/>
          </a:xfrm>
          <a:prstGeom prst="ellipse">
            <a:avLst/>
          </a:prstGeom>
          <a:solidFill>
            <a:srgbClr val="262626"/>
          </a:solidFill>
          <a:ln w="174625" cmpd="thinThick">
            <a:solidFill>
              <a:srgbClr val="262626"/>
            </a:solidFill>
          </a:ln>
        </p:spPr>
        <p:txBody>
          <a:bodyPr anchor="ctr">
            <a:normAutofit/>
          </a:bodyPr>
          <a:lstStyle/>
          <a:p>
            <a:pPr algn="ctr"/>
            <a:r>
              <a:rPr lang="en-CA" sz="2800" dirty="0">
                <a:solidFill>
                  <a:srgbClr val="FFFFFF"/>
                </a:solidFill>
                <a:latin typeface="Aharoni" panose="02010803020104030203" pitchFamily="2" charset="-79"/>
                <a:cs typeface="Aharoni" panose="02010803020104030203" pitchFamily="2" charset="-79"/>
              </a:rPr>
              <a:t>Let’s reconstruct the story!!</a:t>
            </a:r>
          </a:p>
        </p:txBody>
      </p:sp>
      <p:pic>
        <p:nvPicPr>
          <p:cNvPr id="12" name="Picture 11">
            <a:extLst>
              <a:ext uri="{FF2B5EF4-FFF2-40B4-BE49-F238E27FC236}">
                <a16:creationId xmlns:a16="http://schemas.microsoft.com/office/drawing/2014/main" id="{CE666643-EBDF-4F3F-AA2D-848BE5ED827B}"/>
              </a:ext>
            </a:extLst>
          </p:cNvPr>
          <p:cNvPicPr>
            <a:picLocks noChangeAspect="1"/>
          </p:cNvPicPr>
          <p:nvPr/>
        </p:nvPicPr>
        <p:blipFill rotWithShape="1">
          <a:blip r:embed="rId3"/>
          <a:srcRect r="3809" b="1523"/>
          <a:stretch/>
        </p:blipFill>
        <p:spPr>
          <a:xfrm>
            <a:off x="3549679" y="1092199"/>
            <a:ext cx="8125855" cy="5765801"/>
          </a:xfrm>
          <a:prstGeom prst="rect">
            <a:avLst/>
          </a:prstGeom>
        </p:spPr>
      </p:pic>
      <p:pic>
        <p:nvPicPr>
          <p:cNvPr id="4" name="Picture 3">
            <a:extLst>
              <a:ext uri="{FF2B5EF4-FFF2-40B4-BE49-F238E27FC236}">
                <a16:creationId xmlns:a16="http://schemas.microsoft.com/office/drawing/2014/main" id="{A7FC82A7-EE53-41BB-A08F-E3DDC72EAEA2}"/>
              </a:ext>
            </a:extLst>
          </p:cNvPr>
          <p:cNvPicPr>
            <a:picLocks noChangeAspect="1"/>
          </p:cNvPicPr>
          <p:nvPr/>
        </p:nvPicPr>
        <p:blipFill>
          <a:blip r:embed="rId4"/>
          <a:stretch>
            <a:fillRect/>
          </a:stretch>
        </p:blipFill>
        <p:spPr>
          <a:xfrm rot="5400000">
            <a:off x="8671370" y="-1542437"/>
            <a:ext cx="1332256" cy="4417132"/>
          </a:xfrm>
          <a:prstGeom prst="rect">
            <a:avLst/>
          </a:prstGeom>
        </p:spPr>
      </p:pic>
      <p:pic>
        <p:nvPicPr>
          <p:cNvPr id="8" name="Picture 7">
            <a:extLst>
              <a:ext uri="{FF2B5EF4-FFF2-40B4-BE49-F238E27FC236}">
                <a16:creationId xmlns:a16="http://schemas.microsoft.com/office/drawing/2014/main" id="{964477F1-0644-4F7D-9553-18B56AE971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67" y="147108"/>
            <a:ext cx="866376" cy="953559"/>
          </a:xfrm>
          <a:prstGeom prst="rect">
            <a:avLst/>
          </a:prstGeom>
        </p:spPr>
      </p:pic>
    </p:spTree>
    <p:extLst>
      <p:ext uri="{BB962C8B-B14F-4D97-AF65-F5344CB8AC3E}">
        <p14:creationId xmlns:p14="http://schemas.microsoft.com/office/powerpoint/2010/main" val="139170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228334-6D01-404A-988D-7BA33D323B07}"/>
              </a:ext>
            </a:extLst>
          </p:cNvPr>
          <p:cNvPicPr>
            <a:picLocks noChangeAspect="1"/>
          </p:cNvPicPr>
          <p:nvPr/>
        </p:nvPicPr>
        <p:blipFill>
          <a:blip r:embed="rId3"/>
          <a:stretch>
            <a:fillRect/>
          </a:stretch>
        </p:blipFill>
        <p:spPr>
          <a:xfrm>
            <a:off x="914400" y="0"/>
            <a:ext cx="10137732" cy="6828162"/>
          </a:xfrm>
          <a:prstGeom prst="rect">
            <a:avLst/>
          </a:prstGeom>
        </p:spPr>
      </p:pic>
    </p:spTree>
    <p:extLst>
      <p:ext uri="{BB962C8B-B14F-4D97-AF65-F5344CB8AC3E}">
        <p14:creationId xmlns:p14="http://schemas.microsoft.com/office/powerpoint/2010/main" val="58582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0FE8E2CA-2C8E-44AD-BFA5-235946B9C04A}"/>
              </a:ext>
            </a:extLst>
          </p:cNvPr>
          <p:cNvSpPr>
            <a:spLocks noGrp="1"/>
          </p:cNvSpPr>
          <p:nvPr>
            <p:ph type="title"/>
          </p:nvPr>
        </p:nvSpPr>
        <p:spPr>
          <a:xfrm>
            <a:off x="3046831" y="2388705"/>
            <a:ext cx="5458342" cy="780139"/>
          </a:xfrm>
        </p:spPr>
        <p:txBody>
          <a:bodyPr vert="horz" lIns="91440" tIns="45720" rIns="91440" bIns="45720" rtlCol="0" anchor="b">
            <a:normAutofit fontScale="90000"/>
          </a:bodyPr>
          <a:lstStyle/>
          <a:p>
            <a:r>
              <a:rPr lang="en-US" sz="5200" kern="1200" dirty="0">
                <a:solidFill>
                  <a:schemeClr val="accent4">
                    <a:lumMod val="75000"/>
                  </a:schemeClr>
                </a:solidFill>
                <a:latin typeface="Aharoni" panose="02010803020104030203" pitchFamily="2" charset="-79"/>
                <a:cs typeface="Aharoni" panose="02010803020104030203" pitchFamily="2" charset="-79"/>
              </a:rPr>
              <a:t>Lesson Summary</a:t>
            </a:r>
            <a:endParaRPr lang="en-US" sz="5200" kern="1200" dirty="0">
              <a:solidFill>
                <a:schemeClr val="accent4">
                  <a:lumMod val="75000"/>
                </a:schemeClr>
              </a:solidFill>
              <a:latin typeface="+mj-lt"/>
              <a:ea typeface="+mj-ea"/>
              <a:cs typeface="+mj-cs"/>
            </a:endParaRPr>
          </a:p>
        </p:txBody>
      </p:sp>
      <p:grpSp>
        <p:nvGrpSpPr>
          <p:cNvPr id="29" name="Group 28">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298"/>
            <a:ext cx="2514948" cy="2174333"/>
            <a:chOff x="-305" y="-4155"/>
            <a:chExt cx="2514948" cy="2174333"/>
          </a:xfrm>
        </p:grpSpPr>
        <p:sp>
          <p:nvSpPr>
            <p:cNvPr id="30" name="Freeform: Shape 29">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8304973" y="939510"/>
            <a:ext cx="4826538" cy="2947516"/>
            <a:chOff x="6867015" y="-1"/>
            <a:chExt cx="5324985" cy="3251912"/>
          </a:xfrm>
          <a:solidFill>
            <a:schemeClr val="accent5">
              <a:alpha val="5000"/>
            </a:schemeClr>
          </a:solidFill>
        </p:grpSpPr>
        <p:sp>
          <p:nvSpPr>
            <p:cNvPr id="36" name="Freeform: Shape 35">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870E158D-DE04-454C-9AB4-56C2E5D1474E}"/>
              </a:ext>
            </a:extLst>
          </p:cNvPr>
          <p:cNvSpPr/>
          <p:nvPr/>
        </p:nvSpPr>
        <p:spPr>
          <a:xfrm>
            <a:off x="335829" y="3576970"/>
            <a:ext cx="11087469" cy="2215991"/>
          </a:xfrm>
          <a:prstGeom prst="rect">
            <a:avLst/>
          </a:prstGeom>
          <a:noFill/>
        </p:spPr>
        <p:txBody>
          <a:bodyPr wrap="square" lIns="91440" tIns="45720" rIns="91440" bIns="45720">
            <a:spAutoFit/>
          </a:bodyPr>
          <a:lstStyle/>
          <a:p>
            <a:pPr marL="342900" indent="-342900">
              <a:spcAft>
                <a:spcPts val="600"/>
              </a:spcAft>
              <a:buAutoNum type="arabicPeriod"/>
            </a:pPr>
            <a:r>
              <a:rPr lang="en-US" sz="3200" dirty="0">
                <a:solidFill>
                  <a:srgbClr val="0070C0"/>
                </a:solidFill>
                <a:latin typeface="Berlin Sans FB" panose="020E0602020502020306" pitchFamily="34" charset="0"/>
              </a:rPr>
              <a:t>To identify why the </a:t>
            </a:r>
            <a:r>
              <a:rPr lang="en-US" sz="3200" dirty="0" err="1">
                <a:solidFill>
                  <a:srgbClr val="0070C0"/>
                </a:solidFill>
                <a:latin typeface="Berlin Sans FB" panose="020E0602020502020306" pitchFamily="34" charset="0"/>
              </a:rPr>
              <a:t>Ka‘bah</a:t>
            </a:r>
            <a:r>
              <a:rPr lang="en-US" sz="3200" dirty="0">
                <a:solidFill>
                  <a:srgbClr val="0070C0"/>
                </a:solidFill>
                <a:latin typeface="Berlin Sans FB" panose="020E0602020502020306" pitchFamily="34" charset="0"/>
              </a:rPr>
              <a:t> is called the house of Allah.</a:t>
            </a:r>
          </a:p>
          <a:p>
            <a:pPr marL="342900" indent="-342900">
              <a:spcAft>
                <a:spcPts val="600"/>
              </a:spcAft>
              <a:buAutoNum type="arabicPeriod"/>
            </a:pPr>
            <a:r>
              <a:rPr lang="en-US" sz="3200" dirty="0">
                <a:solidFill>
                  <a:srgbClr val="0070C0"/>
                </a:solidFill>
                <a:latin typeface="Berlin Sans FB" panose="020E0602020502020306" pitchFamily="34" charset="0"/>
              </a:rPr>
              <a:t>To derive lessons from Nabi Ibrahim’s obedience to Allah. </a:t>
            </a:r>
          </a:p>
          <a:p>
            <a:pPr marL="342900" indent="-342900">
              <a:spcAft>
                <a:spcPts val="600"/>
              </a:spcAft>
              <a:buAutoNum type="arabicPeriod"/>
            </a:pPr>
            <a:r>
              <a:rPr lang="en-US" sz="3200" dirty="0">
                <a:solidFill>
                  <a:srgbClr val="0070C0"/>
                </a:solidFill>
                <a:latin typeface="Berlin Sans FB" panose="020E0602020502020306" pitchFamily="34" charset="0"/>
              </a:rPr>
              <a:t>To demonstrate how one may </a:t>
            </a:r>
            <a:r>
              <a:rPr lang="en-US" sz="3200" dirty="0" err="1">
                <a:solidFill>
                  <a:srgbClr val="0070C0"/>
                </a:solidFill>
                <a:latin typeface="Berlin Sans FB" panose="020E0602020502020306" pitchFamily="34" charset="0"/>
              </a:rPr>
              <a:t>honour</a:t>
            </a:r>
            <a:r>
              <a:rPr lang="en-US" sz="3200" dirty="0">
                <a:solidFill>
                  <a:srgbClr val="0070C0"/>
                </a:solidFill>
                <a:latin typeface="Berlin Sans FB" panose="020E0602020502020306" pitchFamily="34" charset="0"/>
              </a:rPr>
              <a:t> the places where Allah is remembered.</a:t>
            </a:r>
            <a:endParaRPr lang="en-CA" sz="3200" dirty="0">
              <a:solidFill>
                <a:srgbClr val="0070C0"/>
              </a:solidFill>
              <a:latin typeface="Berlin Sans FB" panose="020E0602020502020306" pitchFamily="34" charset="0"/>
            </a:endParaRPr>
          </a:p>
        </p:txBody>
      </p:sp>
      <p:pic>
        <p:nvPicPr>
          <p:cNvPr id="20" name="Picture 19">
            <a:extLst>
              <a:ext uri="{FF2B5EF4-FFF2-40B4-BE49-F238E27FC236}">
                <a16:creationId xmlns:a16="http://schemas.microsoft.com/office/drawing/2014/main" id="{65615BF7-D8F8-4A32-9B3A-DFA2F4F4D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7" y="147108"/>
            <a:ext cx="866376" cy="953559"/>
          </a:xfrm>
          <a:prstGeom prst="rect">
            <a:avLst/>
          </a:prstGeom>
        </p:spPr>
      </p:pic>
    </p:spTree>
    <p:extLst>
      <p:ext uri="{BB962C8B-B14F-4D97-AF65-F5344CB8AC3E}">
        <p14:creationId xmlns:p14="http://schemas.microsoft.com/office/powerpoint/2010/main" val="3212985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e1157b2-a541-4da2-bb01-f090c72d0366"/>
    <TaxKeywordTaxHTField xmlns="2e1157b2-a541-4da2-bb01-f090c72d0366">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4EEBE4558F7141825FC23487B5CBD2" ma:contentTypeVersion="15" ma:contentTypeDescription="Create a new document." ma:contentTypeScope="" ma:versionID="64ad4abebb47a39a382f0dfaff5f33ae">
  <xsd:schema xmlns:xsd="http://www.w3.org/2001/XMLSchema" xmlns:xs="http://www.w3.org/2001/XMLSchema" xmlns:p="http://schemas.microsoft.com/office/2006/metadata/properties" xmlns:ns2="2e1157b2-a541-4da2-bb01-f090c72d0366" xmlns:ns3="3897caef-7371-441b-81d8-0b1622f7b96c" xmlns:ns4="a2842b47-d5c6-4772-85f2-0bb4a15ec68e" targetNamespace="http://schemas.microsoft.com/office/2006/metadata/properties" ma:root="true" ma:fieldsID="9e5e9157a40a8ab9045b342f6df90098" ns2:_="" ns3:_="" ns4:_="">
    <xsd:import namespace="2e1157b2-a541-4da2-bb01-f090c72d0366"/>
    <xsd:import namespace="3897caef-7371-441b-81d8-0b1622f7b96c"/>
    <xsd:import namespace="a2842b47-d5c6-4772-85f2-0bb4a15ec68e"/>
    <xsd:element name="properties">
      <xsd:complexType>
        <xsd:sequence>
          <xsd:element name="documentManagement">
            <xsd:complexType>
              <xsd:all>
                <xsd:element ref="ns2:TaxKeywordTaxHTField" minOccurs="0"/>
                <xsd:element ref="ns2:TaxCatchAll"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157b2-a541-4da2-bb01-f090c72d0366"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8a53a116-a60c-4d17-9298-8743241e69e7}" ma:internalName="TaxCatchAll" ma:showField="CatchAllData" ma:web="2e1157b2-a541-4da2-bb01-f090c72d036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97caef-7371-441b-81d8-0b1622f7b96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842b47-d5c6-4772-85f2-0bb4a15ec68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8E6119-F18A-4184-8140-2963A904FD0E}">
  <ds:schemaRefs>
    <ds:schemaRef ds:uri="http://schemas.microsoft.com/office/2006/metadata/properties"/>
    <ds:schemaRef ds:uri="http://schemas.microsoft.com/office/infopath/2007/PartnerControls"/>
    <ds:schemaRef ds:uri="2e1157b2-a541-4da2-bb01-f090c72d0366"/>
  </ds:schemaRefs>
</ds:datastoreItem>
</file>

<file path=customXml/itemProps2.xml><?xml version="1.0" encoding="utf-8"?>
<ds:datastoreItem xmlns:ds="http://schemas.openxmlformats.org/officeDocument/2006/customXml" ds:itemID="{DF6997DE-BEB1-4AA6-98DA-EAED3A1FF0A3}">
  <ds:schemaRefs>
    <ds:schemaRef ds:uri="http://schemas.microsoft.com/sharepoint/v3/contenttype/forms"/>
  </ds:schemaRefs>
</ds:datastoreItem>
</file>

<file path=customXml/itemProps3.xml><?xml version="1.0" encoding="utf-8"?>
<ds:datastoreItem xmlns:ds="http://schemas.openxmlformats.org/officeDocument/2006/customXml" ds:itemID="{999C625B-96CC-4BC3-9CA3-6A6F65BC55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157b2-a541-4da2-bb01-f090c72d0366"/>
    <ds:schemaRef ds:uri="3897caef-7371-441b-81d8-0b1622f7b96c"/>
    <ds:schemaRef ds:uri="a2842b47-d5c6-4772-85f2-0bb4a15ec6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TotalTime>
  <Words>1634</Words>
  <Application>Microsoft Office PowerPoint</Application>
  <PresentationFormat>Widescreen</PresentationFormat>
  <Paragraphs>64</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Nabi Ibrahim and  The Ka’bah</vt:lpstr>
      <vt:lpstr>PowerPoint Presentation</vt:lpstr>
      <vt:lpstr>ذَٰلِكَ وَمَن يُعَظِّمْ شَعَـٰٓئِرَ ٱللَّهِ فَإِنَّهَا مِن تَقْوَى ٱلْقُلُوبِ</vt:lpstr>
      <vt:lpstr>PowerPoint Presentation</vt:lpstr>
      <vt:lpstr>PowerPoint Presentation</vt:lpstr>
      <vt:lpstr>Let’s reconstruct the story!!</vt:lpstr>
      <vt:lpstr>PowerPoint Presentation</vt:lpstr>
      <vt:lpstr>Lesson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Nabi Ibrahim and  The Ka’aba</dc:title>
  <dc:creator>Mohd Mazher</dc:creator>
  <cp:lastModifiedBy>Ateka Alidina</cp:lastModifiedBy>
  <cp:revision>9</cp:revision>
  <dcterms:created xsi:type="dcterms:W3CDTF">2021-01-04T13:32:04Z</dcterms:created>
  <dcterms:modified xsi:type="dcterms:W3CDTF">2021-03-01T11:25:32Z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0x010100B04EEBE4558F7141825FC23487B5CBD2</vt:lpwstr>
  </property>
  <property fmtid="{D5CDD505-2E9C-101B-9397-08002B2CF9AE}" pid="3" name="TaxKeyword">
    <vt:lpwstr/>
  </property>
</Properties>
</file>