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56" r:id="rId5"/>
    <p:sldId id="257" r:id="rId6"/>
    <p:sldId id="260" r:id="rId7"/>
    <p:sldId id="268" r:id="rId8"/>
    <p:sldId id="269" r:id="rId9"/>
    <p:sldId id="258" r:id="rId10"/>
    <p:sldId id="270" r:id="rId11"/>
    <p:sldId id="259" r:id="rId12"/>
    <p:sldId id="261" r:id="rId13"/>
    <p:sldId id="271" r:id="rId14"/>
    <p:sldId id="272" r:id="rId15"/>
    <p:sldId id="264" r:id="rId16"/>
    <p:sldId id="265"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93ABC-73D5-B6FC-476A-2040392EC43E}" v="45" dt="2021-03-02T14:13:59.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65328" autoAdjust="0"/>
  </p:normalViewPr>
  <p:slideViewPr>
    <p:cSldViewPr snapToGrid="0" snapToObjects="1">
      <p:cViewPr varScale="1">
        <p:scale>
          <a:sx n="44" d="100"/>
          <a:sy n="44" d="100"/>
        </p:scale>
        <p:origin x="131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55193ABC-73D5-B6FC-476A-2040392EC43E}"/>
    <pc:docChg chg="modSld">
      <pc:chgData name="Sajeeda Virani" userId="S::sajeedav@world-federation.org::20a3e56f-e822-43eb-a90b-be68ee27a775" providerId="AD" clId="Web-{55193ABC-73D5-B6FC-476A-2040392EC43E}" dt="2021-03-02T14:13:59.382" v="36" actId="14100"/>
      <pc:docMkLst>
        <pc:docMk/>
      </pc:docMkLst>
      <pc:sldChg chg="modSp">
        <pc:chgData name="Sajeeda Virani" userId="S::sajeedav@world-federation.org::20a3e56f-e822-43eb-a90b-be68ee27a775" providerId="AD" clId="Web-{55193ABC-73D5-B6FC-476A-2040392EC43E}" dt="2021-03-02T14:13:04.146" v="7" actId="20577"/>
        <pc:sldMkLst>
          <pc:docMk/>
          <pc:sldMk cId="253189807" sldId="271"/>
        </pc:sldMkLst>
        <pc:spChg chg="mod">
          <ac:chgData name="Sajeeda Virani" userId="S::sajeedav@world-federation.org::20a3e56f-e822-43eb-a90b-be68ee27a775" providerId="AD" clId="Web-{55193ABC-73D5-B6FC-476A-2040392EC43E}" dt="2021-03-02T14:13:04.146" v="7" actId="20577"/>
          <ac:spMkLst>
            <pc:docMk/>
            <pc:sldMk cId="253189807" sldId="271"/>
            <ac:spMk id="12" creationId="{C67D65C5-30FC-41D0-8B03-3A7142936E86}"/>
          </ac:spMkLst>
        </pc:spChg>
      </pc:sldChg>
      <pc:sldChg chg="modSp">
        <pc:chgData name="Sajeeda Virani" userId="S::sajeedav@world-federation.org::20a3e56f-e822-43eb-a90b-be68ee27a775" providerId="AD" clId="Web-{55193ABC-73D5-B6FC-476A-2040392EC43E}" dt="2021-03-02T14:13:59.382" v="36" actId="14100"/>
        <pc:sldMkLst>
          <pc:docMk/>
          <pc:sldMk cId="0" sldId="272"/>
        </pc:sldMkLst>
        <pc:spChg chg="mod">
          <ac:chgData name="Sajeeda Virani" userId="S::sajeedav@world-federation.org::20a3e56f-e822-43eb-a90b-be68ee27a775" providerId="AD" clId="Web-{55193ABC-73D5-B6FC-476A-2040392EC43E}" dt="2021-03-02T14:13:11.490" v="12" actId="20577"/>
          <ac:spMkLst>
            <pc:docMk/>
            <pc:sldMk cId="0" sldId="272"/>
            <ac:spMk id="7" creationId="{34B5EFD7-A067-4A29-867B-8EEA7F63378C}"/>
          </ac:spMkLst>
        </pc:spChg>
        <pc:spChg chg="mod">
          <ac:chgData name="Sajeeda Virani" userId="S::sajeedav@world-federation.org::20a3e56f-e822-43eb-a90b-be68ee27a775" providerId="AD" clId="Web-{55193ABC-73D5-B6FC-476A-2040392EC43E}" dt="2021-03-02T14:13:38.225" v="28" actId="1076"/>
          <ac:spMkLst>
            <pc:docMk/>
            <pc:sldMk cId="0" sldId="272"/>
            <ac:spMk id="10" creationId="{27E4777D-0636-4CB1-88B5-548634CF9847}"/>
          </ac:spMkLst>
        </pc:spChg>
        <pc:spChg chg="mod">
          <ac:chgData name="Sajeeda Virani" userId="S::sajeedav@world-federation.org::20a3e56f-e822-43eb-a90b-be68ee27a775" providerId="AD" clId="Web-{55193ABC-73D5-B6FC-476A-2040392EC43E}" dt="2021-03-02T14:13:59.382" v="36" actId="14100"/>
          <ac:spMkLst>
            <pc:docMk/>
            <pc:sldMk cId="0" sldId="272"/>
            <ac:spMk id="11" creationId="{D68C4A14-110A-4C43-ADA3-D2EB1F417D56}"/>
          </ac:spMkLst>
        </pc:spChg>
        <pc:spChg chg="mod">
          <ac:chgData name="Sajeeda Virani" userId="S::sajeedav@world-federation.org::20a3e56f-e822-43eb-a90b-be68ee27a775" providerId="AD" clId="Web-{55193ABC-73D5-B6FC-476A-2040392EC43E}" dt="2021-03-02T14:13:46.663" v="31" actId="20577"/>
          <ac:spMkLst>
            <pc:docMk/>
            <pc:sldMk cId="0" sldId="272"/>
            <ac:spMk id="12" creationId="{B3483199-337C-49C2-8618-C979EFF0470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9E258-B9A9-4161-A1B9-F5B5DCB463F9}" type="doc">
      <dgm:prSet loTypeId="urn:microsoft.com/office/officeart/2005/8/layout/arrow5" loCatId="relationship" qsTypeId="urn:microsoft.com/office/officeart/2005/8/quickstyle/simple1" qsCatId="simple" csTypeId="urn:microsoft.com/office/officeart/2005/8/colors/colorful5" csCatId="colorful"/>
      <dgm:spPr/>
      <dgm:t>
        <a:bodyPr/>
        <a:lstStyle/>
        <a:p>
          <a:endParaRPr lang="en-US"/>
        </a:p>
      </dgm:t>
    </dgm:pt>
    <dgm:pt modelId="{5F49AE25-50EB-4B9C-BD5A-0CDBEAD9E51A}">
      <dgm:prSet/>
      <dgm:spPr/>
      <dgm:t>
        <a:bodyPr/>
        <a:lstStyle/>
        <a:p>
          <a:r>
            <a:rPr lang="en-US" dirty="0"/>
            <a:t>How can we be like lady Khadijah! Generous, Kind, Loving..</a:t>
          </a:r>
        </a:p>
      </dgm:t>
    </dgm:pt>
    <dgm:pt modelId="{82B3CAD8-BC91-4E68-B008-69B8C8DB31C2}" type="parTrans" cxnId="{BF6CF948-1F65-41DB-80D0-DF773E0D972A}">
      <dgm:prSet/>
      <dgm:spPr/>
      <dgm:t>
        <a:bodyPr/>
        <a:lstStyle/>
        <a:p>
          <a:endParaRPr lang="en-US"/>
        </a:p>
      </dgm:t>
    </dgm:pt>
    <dgm:pt modelId="{09D79EE9-6D6C-4DFD-A191-D21B16444325}" type="sibTrans" cxnId="{BF6CF948-1F65-41DB-80D0-DF773E0D972A}">
      <dgm:prSet/>
      <dgm:spPr/>
      <dgm:t>
        <a:bodyPr/>
        <a:lstStyle/>
        <a:p>
          <a:endParaRPr lang="en-US"/>
        </a:p>
      </dgm:t>
    </dgm:pt>
    <dgm:pt modelId="{3C8652D4-D9F5-4F94-94E5-9E7A828EB4A5}">
      <dgm:prSet/>
      <dgm:spPr/>
      <dgm:t>
        <a:bodyPr/>
        <a:lstStyle/>
        <a:p>
          <a:r>
            <a:rPr lang="en-US"/>
            <a:t>Lets think of some examples!</a:t>
          </a:r>
        </a:p>
      </dgm:t>
    </dgm:pt>
    <dgm:pt modelId="{B7FF3AB3-71A3-4862-AAA9-4325AB8DE45E}" type="parTrans" cxnId="{F0C96BFA-6948-494B-BF54-34D73EFC6E2A}">
      <dgm:prSet/>
      <dgm:spPr/>
      <dgm:t>
        <a:bodyPr/>
        <a:lstStyle/>
        <a:p>
          <a:endParaRPr lang="en-US"/>
        </a:p>
      </dgm:t>
    </dgm:pt>
    <dgm:pt modelId="{FF18A25F-3B98-455B-B07E-32AB56D9AEBC}" type="sibTrans" cxnId="{F0C96BFA-6948-494B-BF54-34D73EFC6E2A}">
      <dgm:prSet/>
      <dgm:spPr/>
      <dgm:t>
        <a:bodyPr/>
        <a:lstStyle/>
        <a:p>
          <a:endParaRPr lang="en-US"/>
        </a:p>
      </dgm:t>
    </dgm:pt>
    <dgm:pt modelId="{96970071-AA7B-4D7B-9077-87AC5239D2FF}">
      <dgm:prSet/>
      <dgm:spPr/>
      <dgm:t>
        <a:bodyPr/>
        <a:lstStyle/>
        <a:p>
          <a:r>
            <a:rPr lang="en-US"/>
            <a:t>Get creative!</a:t>
          </a:r>
        </a:p>
      </dgm:t>
    </dgm:pt>
    <dgm:pt modelId="{AD9258E7-8E31-435F-9242-C0FCF0E19428}" type="parTrans" cxnId="{881BF193-2914-4D38-99DC-C30808869C73}">
      <dgm:prSet/>
      <dgm:spPr/>
      <dgm:t>
        <a:bodyPr/>
        <a:lstStyle/>
        <a:p>
          <a:endParaRPr lang="en-US"/>
        </a:p>
      </dgm:t>
    </dgm:pt>
    <dgm:pt modelId="{21EF6ACA-7D11-4B90-8FE7-036BEE30131F}" type="sibTrans" cxnId="{881BF193-2914-4D38-99DC-C30808869C73}">
      <dgm:prSet/>
      <dgm:spPr/>
      <dgm:t>
        <a:bodyPr/>
        <a:lstStyle/>
        <a:p>
          <a:endParaRPr lang="en-US"/>
        </a:p>
      </dgm:t>
    </dgm:pt>
    <dgm:pt modelId="{A3564015-0EDA-B84D-864A-BC999E178764}" type="pres">
      <dgm:prSet presAssocID="{98B9E258-B9A9-4161-A1B9-F5B5DCB463F9}" presName="diagram" presStyleCnt="0">
        <dgm:presLayoutVars>
          <dgm:dir/>
          <dgm:resizeHandles val="exact"/>
        </dgm:presLayoutVars>
      </dgm:prSet>
      <dgm:spPr/>
    </dgm:pt>
    <dgm:pt modelId="{A7DCA207-0141-D44D-88B4-21D11BF6120E}" type="pres">
      <dgm:prSet presAssocID="{5F49AE25-50EB-4B9C-BD5A-0CDBEAD9E51A}" presName="arrow" presStyleLbl="node1" presStyleIdx="0" presStyleCnt="3">
        <dgm:presLayoutVars>
          <dgm:bulletEnabled val="1"/>
        </dgm:presLayoutVars>
      </dgm:prSet>
      <dgm:spPr/>
    </dgm:pt>
    <dgm:pt modelId="{714188B6-9D3D-0E4F-82B0-A19F1FB396A9}" type="pres">
      <dgm:prSet presAssocID="{3C8652D4-D9F5-4F94-94E5-9E7A828EB4A5}" presName="arrow" presStyleLbl="node1" presStyleIdx="1" presStyleCnt="3">
        <dgm:presLayoutVars>
          <dgm:bulletEnabled val="1"/>
        </dgm:presLayoutVars>
      </dgm:prSet>
      <dgm:spPr/>
    </dgm:pt>
    <dgm:pt modelId="{25C831B5-17E4-714C-9A9F-0DBFEE59BBD7}" type="pres">
      <dgm:prSet presAssocID="{96970071-AA7B-4D7B-9077-87AC5239D2FF}" presName="arrow" presStyleLbl="node1" presStyleIdx="2" presStyleCnt="3">
        <dgm:presLayoutVars>
          <dgm:bulletEnabled val="1"/>
        </dgm:presLayoutVars>
      </dgm:prSet>
      <dgm:spPr/>
    </dgm:pt>
  </dgm:ptLst>
  <dgm:cxnLst>
    <dgm:cxn modelId="{316D5139-D067-4348-801E-81BB04DE0406}" type="presOf" srcId="{98B9E258-B9A9-4161-A1B9-F5B5DCB463F9}" destId="{A3564015-0EDA-B84D-864A-BC999E178764}" srcOrd="0" destOrd="0" presId="urn:microsoft.com/office/officeart/2005/8/layout/arrow5"/>
    <dgm:cxn modelId="{BF6CF948-1F65-41DB-80D0-DF773E0D972A}" srcId="{98B9E258-B9A9-4161-A1B9-F5B5DCB463F9}" destId="{5F49AE25-50EB-4B9C-BD5A-0CDBEAD9E51A}" srcOrd="0" destOrd="0" parTransId="{82B3CAD8-BC91-4E68-B008-69B8C8DB31C2}" sibTransId="{09D79EE9-6D6C-4DFD-A191-D21B16444325}"/>
    <dgm:cxn modelId="{12C3264F-AF09-BC47-8A43-6FD0860EEC5E}" type="presOf" srcId="{3C8652D4-D9F5-4F94-94E5-9E7A828EB4A5}" destId="{714188B6-9D3D-0E4F-82B0-A19F1FB396A9}" srcOrd="0" destOrd="0" presId="urn:microsoft.com/office/officeart/2005/8/layout/arrow5"/>
    <dgm:cxn modelId="{F8A00156-2E50-7847-A716-03E0E7B7EDE6}" type="presOf" srcId="{5F49AE25-50EB-4B9C-BD5A-0CDBEAD9E51A}" destId="{A7DCA207-0141-D44D-88B4-21D11BF6120E}" srcOrd="0" destOrd="0" presId="urn:microsoft.com/office/officeart/2005/8/layout/arrow5"/>
    <dgm:cxn modelId="{881BF193-2914-4D38-99DC-C30808869C73}" srcId="{98B9E258-B9A9-4161-A1B9-F5B5DCB463F9}" destId="{96970071-AA7B-4D7B-9077-87AC5239D2FF}" srcOrd="2" destOrd="0" parTransId="{AD9258E7-8E31-435F-9242-C0FCF0E19428}" sibTransId="{21EF6ACA-7D11-4B90-8FE7-036BEE30131F}"/>
    <dgm:cxn modelId="{03A478DA-93AB-AB48-BEDF-771EAB5083C8}" type="presOf" srcId="{96970071-AA7B-4D7B-9077-87AC5239D2FF}" destId="{25C831B5-17E4-714C-9A9F-0DBFEE59BBD7}" srcOrd="0" destOrd="0" presId="urn:microsoft.com/office/officeart/2005/8/layout/arrow5"/>
    <dgm:cxn modelId="{F0C96BFA-6948-494B-BF54-34D73EFC6E2A}" srcId="{98B9E258-B9A9-4161-A1B9-F5B5DCB463F9}" destId="{3C8652D4-D9F5-4F94-94E5-9E7A828EB4A5}" srcOrd="1" destOrd="0" parTransId="{B7FF3AB3-71A3-4862-AAA9-4325AB8DE45E}" sibTransId="{FF18A25F-3B98-455B-B07E-32AB56D9AEBC}"/>
    <dgm:cxn modelId="{0A2870BB-B9B8-4A47-AE0E-9B0264F3C421}" type="presParOf" srcId="{A3564015-0EDA-B84D-864A-BC999E178764}" destId="{A7DCA207-0141-D44D-88B4-21D11BF6120E}" srcOrd="0" destOrd="0" presId="urn:microsoft.com/office/officeart/2005/8/layout/arrow5"/>
    <dgm:cxn modelId="{062AF098-347F-6843-BB61-7463F2B735DF}" type="presParOf" srcId="{A3564015-0EDA-B84D-864A-BC999E178764}" destId="{714188B6-9D3D-0E4F-82B0-A19F1FB396A9}" srcOrd="1" destOrd="0" presId="urn:microsoft.com/office/officeart/2005/8/layout/arrow5"/>
    <dgm:cxn modelId="{1609D52D-7219-4045-8031-47E1F25FA0B9}" type="presParOf" srcId="{A3564015-0EDA-B84D-864A-BC999E178764}" destId="{25C831B5-17E4-714C-9A9F-0DBFEE59BBD7}"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CA207-0141-D44D-88B4-21D11BF6120E}">
      <dsp:nvSpPr>
        <dsp:cNvPr id="0" name=""/>
        <dsp:cNvSpPr/>
      </dsp:nvSpPr>
      <dsp:spPr>
        <a:xfrm>
          <a:off x="1571161" y="32637"/>
          <a:ext cx="2718767" cy="2718767"/>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How can we be like lady Khadijah! Generous, Kind, Loving..</a:t>
          </a:r>
        </a:p>
      </dsp:txBody>
      <dsp:txXfrm>
        <a:off x="2250853" y="32637"/>
        <a:ext cx="1359383" cy="2242983"/>
      </dsp:txXfrm>
    </dsp:sp>
    <dsp:sp modelId="{714188B6-9D3D-0E4F-82B0-A19F1FB396A9}">
      <dsp:nvSpPr>
        <dsp:cNvPr id="0" name=""/>
        <dsp:cNvSpPr/>
      </dsp:nvSpPr>
      <dsp:spPr>
        <a:xfrm rot="7200000">
          <a:off x="3141038" y="2751745"/>
          <a:ext cx="2718767" cy="2718767"/>
        </a:xfrm>
        <a:prstGeom prst="downArrow">
          <a:avLst>
            <a:gd name="adj1" fmla="val 50000"/>
            <a:gd name="adj2" fmla="val 35000"/>
          </a:avLst>
        </a:prstGeom>
        <a:solidFill>
          <a:schemeClr val="accent5">
            <a:hueOff val="-3770740"/>
            <a:satOff val="0"/>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Lets think of some examples!</a:t>
          </a:r>
        </a:p>
      </dsp:txBody>
      <dsp:txXfrm rot="-5400000">
        <a:off x="3584951" y="3550383"/>
        <a:ext cx="2242983" cy="1359383"/>
      </dsp:txXfrm>
    </dsp:sp>
    <dsp:sp modelId="{25C831B5-17E4-714C-9A9F-0DBFEE59BBD7}">
      <dsp:nvSpPr>
        <dsp:cNvPr id="0" name=""/>
        <dsp:cNvSpPr/>
      </dsp:nvSpPr>
      <dsp:spPr>
        <a:xfrm rot="14400000">
          <a:off x="1283" y="2751745"/>
          <a:ext cx="2718767" cy="2718767"/>
        </a:xfrm>
        <a:prstGeom prst="downArrow">
          <a:avLst>
            <a:gd name="adj1" fmla="val 50000"/>
            <a:gd name="adj2" fmla="val 35000"/>
          </a:avLst>
        </a:prstGeom>
        <a:solidFill>
          <a:schemeClr val="accent5">
            <a:hueOff val="-7541480"/>
            <a:satOff val="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Get creative!</a:t>
          </a:r>
        </a:p>
      </dsp:txBody>
      <dsp:txXfrm rot="5400000">
        <a:off x="33154" y="3550383"/>
        <a:ext cx="2242983" cy="135938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C4836-61CF-46B5-B7DE-0A0A898F6A51}" type="datetimeFigureOut">
              <a:rPr lang="en-US" smtClean="0"/>
              <a:t>3/2/2021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460F3-2ADC-483F-9316-445839C01E4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Lets Play ‘Snowman’ on  white board … or on</a:t>
            </a:r>
            <a:r>
              <a:rPr lang="en-GB" baseline="0" dirty="0"/>
              <a:t> a blank screen … Ask the kids to guess the name of Lady Khadijah.</a:t>
            </a:r>
            <a:endParaRPr lang="en-GB" dirty="0"/>
          </a:p>
        </p:txBody>
      </p:sp>
      <p:sp>
        <p:nvSpPr>
          <p:cNvPr id="4" name="Slide Number Placeholder 3"/>
          <p:cNvSpPr>
            <a:spLocks noGrp="1"/>
          </p:cNvSpPr>
          <p:nvPr>
            <p:ph type="sldNum" sz="quarter" idx="10"/>
          </p:nvPr>
        </p:nvSpPr>
        <p:spPr/>
        <p:txBody>
          <a:bodyPr/>
          <a:lstStyle/>
          <a:p>
            <a:fld id="{D0D460F3-2ADC-483F-9316-445839C01E40}"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Rasulullah</a:t>
            </a:r>
            <a:r>
              <a:rPr lang="en-US" sz="1200" dirty="0"/>
              <a:t> (s) has said there are four most perfect ladies who will be the leaders of all the ladies in </a:t>
            </a:r>
            <a:r>
              <a:rPr lang="en-US" sz="1200" i="1" dirty="0"/>
              <a:t>Jannah</a:t>
            </a:r>
            <a:r>
              <a:rPr lang="en-US" sz="1200" dirty="0"/>
              <a:t>. </a:t>
            </a:r>
          </a:p>
          <a:p>
            <a:endParaRPr lang="en-GB" dirty="0"/>
          </a:p>
        </p:txBody>
      </p:sp>
      <p:sp>
        <p:nvSpPr>
          <p:cNvPr id="4" name="Slide Number Placeholder 3"/>
          <p:cNvSpPr>
            <a:spLocks noGrp="1"/>
          </p:cNvSpPr>
          <p:nvPr>
            <p:ph type="sldNum" sz="quarter" idx="10"/>
          </p:nvPr>
        </p:nvSpPr>
        <p:spPr/>
        <p:txBody>
          <a:bodyPr/>
          <a:lstStyle/>
          <a:p>
            <a:fld id="{D0D460F3-2ADC-483F-9316-445839C01E40}" type="slidenum">
              <a:rPr lang="en-GB" smtClean="0"/>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Show</a:t>
            </a:r>
            <a:r>
              <a:rPr lang="en-GB" baseline="0" dirty="0"/>
              <a:t> them the small grain/seed of corn and </a:t>
            </a:r>
            <a:r>
              <a:rPr lang="en-GB" dirty="0"/>
              <a:t>emphasize on its small size. </a:t>
            </a:r>
            <a:r>
              <a:rPr lang="en-GB" baseline="0" dirty="0"/>
              <a:t> Tell them this represents </a:t>
            </a:r>
            <a:r>
              <a:rPr lang="en-GB" dirty="0"/>
              <a:t>how much we spend in the way of Allah. Ask children to give examples of how we can spend in the way of Allah. Then give</a:t>
            </a:r>
            <a:r>
              <a:rPr lang="en-GB" baseline="0" dirty="0"/>
              <a:t> them the example of how the big corn. How it eventually grew into  a cob .</a:t>
            </a:r>
            <a:r>
              <a:rPr lang="en-US" sz="1200" dirty="0"/>
              <a:t> This explains how a small amount </a:t>
            </a:r>
            <a:r>
              <a:rPr lang="en-GB" dirty="0"/>
              <a:t>we spend in the way of Allah</a:t>
            </a:r>
            <a:r>
              <a:rPr lang="en-US" sz="1200" baseline="0" dirty="0"/>
              <a:t> </a:t>
            </a:r>
            <a:r>
              <a:rPr lang="en-GB" dirty="0"/>
              <a:t>multiplies so much for us</a:t>
            </a:r>
            <a:r>
              <a:rPr lang="en-US" sz="1200" dirty="0"/>
              <a:t>. </a:t>
            </a:r>
            <a:endParaRPr lang="en-GB" dirty="0"/>
          </a:p>
        </p:txBody>
      </p:sp>
      <p:sp>
        <p:nvSpPr>
          <p:cNvPr id="4" name="Slide Number Placeholder 3"/>
          <p:cNvSpPr>
            <a:spLocks noGrp="1"/>
          </p:cNvSpPr>
          <p:nvPr>
            <p:ph type="sldNum" sz="quarter" idx="10"/>
          </p:nvPr>
        </p:nvSpPr>
        <p:spPr/>
        <p:txBody>
          <a:bodyPr/>
          <a:lstStyle/>
          <a:p>
            <a:fld id="{D0D460F3-2ADC-483F-9316-445839C01E40}" type="slidenum">
              <a:rPr lang="en-GB" smtClean="0"/>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460F3-2ADC-483F-9316-445839C01E40}" type="slidenum">
              <a:rPr lang="en-GB" smtClean="0"/>
              <a:t>14</a:t>
            </a:fld>
            <a:endParaRPr lang="en-GB"/>
          </a:p>
        </p:txBody>
      </p:sp>
    </p:spTree>
    <p:extLst>
      <p:ext uri="{BB962C8B-B14F-4D97-AF65-F5344CB8AC3E}">
        <p14:creationId xmlns:p14="http://schemas.microsoft.com/office/powerpoint/2010/main" val="245054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She was the wife of </a:t>
            </a:r>
            <a:r>
              <a:rPr lang="en-GB" dirty="0" err="1"/>
              <a:t>Rasulullah</a:t>
            </a:r>
            <a:r>
              <a:rPr lang="en-GB" dirty="0"/>
              <a:t> (s)…</a:t>
            </a:r>
          </a:p>
          <a:p>
            <a:r>
              <a:rPr lang="en-GB" dirty="0"/>
              <a:t>Congratulate</a:t>
            </a:r>
            <a:r>
              <a:rPr lang="en-GB" baseline="0" dirty="0"/>
              <a:t> them for guessing it absolutely right and tell them this is the person we will be learning about today.</a:t>
            </a:r>
            <a:endParaRPr lang="en-GB" dirty="0"/>
          </a:p>
        </p:txBody>
      </p:sp>
      <p:sp>
        <p:nvSpPr>
          <p:cNvPr id="4" name="Slide Number Placeholder 3"/>
          <p:cNvSpPr>
            <a:spLocks noGrp="1"/>
          </p:cNvSpPr>
          <p:nvPr>
            <p:ph type="sldNum" sz="quarter" idx="10"/>
          </p:nvPr>
        </p:nvSpPr>
        <p:spPr/>
        <p:txBody>
          <a:bodyPr/>
          <a:lstStyle/>
          <a:p>
            <a:fld id="{D0D460F3-2ADC-483F-9316-445839C01E40}"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see body spelling poster in the online drive (Ateka)</a:t>
            </a:r>
          </a:p>
        </p:txBody>
      </p:sp>
      <p:sp>
        <p:nvSpPr>
          <p:cNvPr id="4" name="Slide Number Placeholder 3"/>
          <p:cNvSpPr>
            <a:spLocks noGrp="1"/>
          </p:cNvSpPr>
          <p:nvPr>
            <p:ph type="sldNum" sz="quarter" idx="5"/>
          </p:nvPr>
        </p:nvSpPr>
        <p:spPr/>
        <p:txBody>
          <a:bodyPr/>
          <a:lstStyle/>
          <a:p>
            <a:fld id="{D0D460F3-2ADC-483F-9316-445839C01E40}" type="slidenum">
              <a:rPr lang="en-GB" smtClean="0"/>
              <a:t>3</a:t>
            </a:fld>
            <a:endParaRPr lang="en-GB"/>
          </a:p>
        </p:txBody>
      </p:sp>
    </p:spTree>
    <p:extLst>
      <p:ext uri="{BB962C8B-B14F-4D97-AF65-F5344CB8AC3E}">
        <p14:creationId xmlns:p14="http://schemas.microsoft.com/office/powerpoint/2010/main" val="377979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Ask the children what is the picture depicting?</a:t>
            </a:r>
            <a:r>
              <a:rPr lang="en-GB" baseline="0" dirty="0"/>
              <a:t> </a:t>
            </a:r>
          </a:p>
          <a:p>
            <a:r>
              <a:rPr lang="en-GB" baseline="0" dirty="0"/>
              <a:t>Remind them it is related to Lady Khadijah! </a:t>
            </a:r>
          </a:p>
          <a:p>
            <a:r>
              <a:rPr lang="en-GB" baseline="0" dirty="0"/>
              <a:t>Try giving them hints. Ask them “how do you know she had a big heart” ? What did she do?</a:t>
            </a:r>
            <a:endParaRPr lang="en-GB" dirty="0"/>
          </a:p>
        </p:txBody>
      </p:sp>
      <p:sp>
        <p:nvSpPr>
          <p:cNvPr id="4" name="Slide Number Placeholder 3"/>
          <p:cNvSpPr>
            <a:spLocks noGrp="1"/>
          </p:cNvSpPr>
          <p:nvPr>
            <p:ph type="sldNum" sz="quarter" idx="10"/>
          </p:nvPr>
        </p:nvSpPr>
        <p:spPr/>
        <p:txBody>
          <a:bodyPr/>
          <a:lstStyle/>
          <a:p>
            <a:fld id="{D0D460F3-2ADC-483F-9316-445839C01E40}" type="slidenum">
              <a:rPr lang="en-GB" smtClean="0"/>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dirty="0"/>
              <a:t>Lady Khadijah was a very wealthy lady. Her father was a very rich businessman and when he died, she took over the family business and money. She was very clever and became wealthy. She had a very big heart. She opened a huge house and helped the poor people, the widows [ladies whose husbands have died] and also orphans. </a:t>
            </a:r>
          </a:p>
          <a:p>
            <a:pPr marL="0" indent="0">
              <a:buNone/>
            </a:pPr>
            <a:r>
              <a:rPr lang="en-US" sz="1200" dirty="0"/>
              <a:t>She would help anyone who needed it. In fact, she was given the amazing title by the people of Arabia as ‘</a:t>
            </a:r>
            <a:r>
              <a:rPr lang="en-US" sz="1200" i="1" dirty="0" err="1"/>
              <a:t>Malikat</a:t>
            </a:r>
            <a:r>
              <a:rPr lang="en-US" sz="1200" i="1" dirty="0"/>
              <a:t> al-Arab</a:t>
            </a:r>
            <a:r>
              <a:rPr lang="en-US" sz="1200" dirty="0"/>
              <a:t>’ – the Queen of the Arabs! </a:t>
            </a:r>
          </a:p>
          <a:p>
            <a:r>
              <a:rPr lang="en-GB" dirty="0"/>
              <a:t>Emphasize</a:t>
            </a:r>
            <a:r>
              <a:rPr lang="en-GB" baseline="0" dirty="0"/>
              <a:t> on how she opened her house for the widows and the orphans.</a:t>
            </a:r>
          </a:p>
          <a:p>
            <a:r>
              <a:rPr lang="en-GB" baseline="0" dirty="0"/>
              <a:t>She was called “ </a:t>
            </a:r>
            <a:r>
              <a:rPr lang="en-GB" baseline="0" dirty="0" err="1"/>
              <a:t>Malikat</a:t>
            </a:r>
            <a:r>
              <a:rPr lang="en-GB" baseline="0" dirty="0"/>
              <a:t> al Arab”</a:t>
            </a:r>
            <a:endParaRPr lang="en-GB" dirty="0"/>
          </a:p>
        </p:txBody>
      </p:sp>
      <p:sp>
        <p:nvSpPr>
          <p:cNvPr id="4" name="Slide Number Placeholder 3"/>
          <p:cNvSpPr>
            <a:spLocks noGrp="1"/>
          </p:cNvSpPr>
          <p:nvPr>
            <p:ph type="sldNum" sz="quarter" idx="10"/>
          </p:nvPr>
        </p:nvSpPr>
        <p:spPr/>
        <p:txBody>
          <a:bodyPr/>
          <a:lstStyle/>
          <a:p>
            <a:fld id="{D0D460F3-2ADC-483F-9316-445839C01E40}" type="slidenum">
              <a:rPr lang="en-GB" smtClean="0"/>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Ask them “What does</a:t>
            </a:r>
            <a:r>
              <a:rPr lang="en-GB" baseline="0" dirty="0"/>
              <a:t> this picture of a mountain tells you about lady </a:t>
            </a:r>
            <a:r>
              <a:rPr lang="en-GB" baseline="0" dirty="0" err="1"/>
              <a:t>Khadijah</a:t>
            </a:r>
            <a:r>
              <a:rPr lang="en-GB" baseline="0" dirty="0"/>
              <a:t>?”</a:t>
            </a:r>
          </a:p>
          <a:p>
            <a:r>
              <a:rPr lang="en-GB" baseline="0" dirty="0"/>
              <a:t>Randomly chose kids to answer. Ask them to brain storm!</a:t>
            </a:r>
            <a:endParaRPr lang="en-GB" dirty="0"/>
          </a:p>
        </p:txBody>
      </p:sp>
      <p:sp>
        <p:nvSpPr>
          <p:cNvPr id="4" name="Slide Number Placeholder 3"/>
          <p:cNvSpPr>
            <a:spLocks noGrp="1"/>
          </p:cNvSpPr>
          <p:nvPr>
            <p:ph type="sldNum" sz="quarter" idx="10"/>
          </p:nvPr>
        </p:nvSpPr>
        <p:spPr/>
        <p:txBody>
          <a:bodyPr/>
          <a:lstStyle/>
          <a:p>
            <a:fld id="{D0D460F3-2ADC-483F-9316-445839C01E40}" type="slidenum">
              <a:rPr lang="en-GB" smtClean="0"/>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Rasulullah</a:t>
            </a:r>
            <a:r>
              <a:rPr lang="en-US" sz="1200" dirty="0"/>
              <a:t> (s) often used to go to a cave called Cave Hira, high up on a mountain named Jabal an-Nur and spend time thinking about Allah. Sometimes he would spend days there. Lady Khadijah would climb this very steep mountain and take food for him and make sure he was always comfortable – she loved and supported </a:t>
            </a:r>
            <a:r>
              <a:rPr lang="en-US" sz="1200" dirty="0" err="1"/>
              <a:t>Rasulullah</a:t>
            </a:r>
            <a:r>
              <a:rPr lang="en-US" sz="1200" dirty="0"/>
              <a:t> (s) so much.</a:t>
            </a:r>
          </a:p>
          <a:p>
            <a:endParaRPr lang="en-US" dirty="0"/>
          </a:p>
        </p:txBody>
      </p:sp>
      <p:sp>
        <p:nvSpPr>
          <p:cNvPr id="4" name="Slide Number Placeholder 3"/>
          <p:cNvSpPr>
            <a:spLocks noGrp="1"/>
          </p:cNvSpPr>
          <p:nvPr>
            <p:ph type="sldNum" sz="quarter" idx="5"/>
          </p:nvPr>
        </p:nvSpPr>
        <p:spPr/>
        <p:txBody>
          <a:bodyPr/>
          <a:lstStyle/>
          <a:p>
            <a:fld id="{D0D460F3-2ADC-483F-9316-445839C01E40}" type="slidenum">
              <a:rPr lang="en-GB" smtClean="0"/>
              <a:t>8</a:t>
            </a:fld>
            <a:endParaRPr lang="en-GB"/>
          </a:p>
        </p:txBody>
      </p:sp>
    </p:spTree>
    <p:extLst>
      <p:ext uri="{BB962C8B-B14F-4D97-AF65-F5344CB8AC3E}">
        <p14:creationId xmlns:p14="http://schemas.microsoft.com/office/powerpoint/2010/main" val="599675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When </a:t>
            </a:r>
            <a:r>
              <a:rPr lang="en-GB" dirty="0" err="1"/>
              <a:t>Rasulullah</a:t>
            </a:r>
            <a:r>
              <a:rPr lang="en-GB" dirty="0"/>
              <a:t> (s) was given the message by Allah to spread Islam, Lady </a:t>
            </a:r>
            <a:r>
              <a:rPr lang="en-GB" dirty="0" err="1"/>
              <a:t>Khadijah</a:t>
            </a:r>
            <a:r>
              <a:rPr lang="en-GB" dirty="0"/>
              <a:t> was the first woman to accept this message and become a Muslim. She stood by </a:t>
            </a:r>
            <a:r>
              <a:rPr lang="en-GB" dirty="0" err="1"/>
              <a:t>Rasulullah</a:t>
            </a:r>
            <a:r>
              <a:rPr lang="en-GB" dirty="0"/>
              <a:t> (s) at all times and prayed behind him, following him in whatever he did and said.</a:t>
            </a:r>
          </a:p>
        </p:txBody>
      </p:sp>
      <p:sp>
        <p:nvSpPr>
          <p:cNvPr id="4" name="Slide Number Placeholder 3"/>
          <p:cNvSpPr>
            <a:spLocks noGrp="1"/>
          </p:cNvSpPr>
          <p:nvPr>
            <p:ph type="sldNum" sz="quarter" idx="10"/>
          </p:nvPr>
        </p:nvSpPr>
        <p:spPr/>
        <p:txBody>
          <a:bodyPr/>
          <a:lstStyle/>
          <a:p>
            <a:fld id="{D0D460F3-2ADC-483F-9316-445839C01E40}" type="slidenum">
              <a:rPr lang="en-GB" smtClean="0"/>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Ask them what does this picture tells you?</a:t>
            </a:r>
          </a:p>
          <a:p>
            <a:r>
              <a:rPr lang="en-GB" dirty="0"/>
              <a:t>Ask</a:t>
            </a:r>
            <a:r>
              <a:rPr lang="en-GB" baseline="0" dirty="0"/>
              <a:t> them to name their daughter. </a:t>
            </a:r>
          </a:p>
          <a:p>
            <a:r>
              <a:rPr lang="en-GB" baseline="0" dirty="0"/>
              <a:t>Express immense joy when they answer “</a:t>
            </a:r>
            <a:r>
              <a:rPr lang="en-GB" baseline="0" dirty="0" err="1"/>
              <a:t>Sayyida</a:t>
            </a:r>
            <a:r>
              <a:rPr lang="en-GB" baseline="0" dirty="0"/>
              <a:t> Fatima (a)” </a:t>
            </a:r>
          </a:p>
          <a:p>
            <a:r>
              <a:rPr lang="en-GB" baseline="0" dirty="0"/>
              <a:t>Tell them they are right! She was the mother of the best woman in the world &lt;3</a:t>
            </a:r>
            <a:endParaRPr lang="en-GB" dirty="0"/>
          </a:p>
        </p:txBody>
      </p:sp>
      <p:sp>
        <p:nvSpPr>
          <p:cNvPr id="4" name="Slide Number Placeholder 3"/>
          <p:cNvSpPr>
            <a:spLocks noGrp="1"/>
          </p:cNvSpPr>
          <p:nvPr>
            <p:ph type="sldNum" sz="quarter" idx="10"/>
          </p:nvPr>
        </p:nvSpPr>
        <p:spPr/>
        <p:txBody>
          <a:bodyPr/>
          <a:lstStyle/>
          <a:p>
            <a:fld id="{D0D460F3-2ADC-483F-9316-445839C01E40}" type="slidenum">
              <a:rPr lang="en-GB" smtClean="0"/>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24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21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85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94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80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44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15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5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22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0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pPr/>
              <a:t>3/2/2021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44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3/2/2021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pic>
        <p:nvPicPr>
          <p:cNvPr id="8" name="Picture 7">
            <a:extLst>
              <a:ext uri="{FF2B5EF4-FFF2-40B4-BE49-F238E27FC236}">
                <a16:creationId xmlns:a16="http://schemas.microsoft.com/office/drawing/2014/main" id="{62AAB895-0B63-4EAA-A5FB-3A28C797CDA7}"/>
              </a:ext>
            </a:extLst>
          </p:cNvPr>
          <p:cNvPicPr>
            <a:picLocks noChangeAspect="1"/>
          </p:cNvPicPr>
          <p:nvPr userDrawn="1"/>
        </p:nvPicPr>
        <p:blipFill>
          <a:blip r:embed="rId13"/>
          <a:stretch>
            <a:fillRect/>
          </a:stretch>
        </p:blipFill>
        <p:spPr>
          <a:xfrm>
            <a:off x="11353800" y="223642"/>
            <a:ext cx="730731" cy="804264"/>
          </a:xfrm>
          <a:prstGeom prst="rect">
            <a:avLst/>
          </a:prstGeom>
        </p:spPr>
      </p:pic>
    </p:spTree>
    <p:extLst>
      <p:ext uri="{BB962C8B-B14F-4D97-AF65-F5344CB8AC3E}">
        <p14:creationId xmlns:p14="http://schemas.microsoft.com/office/powerpoint/2010/main" val="66688422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youtu.be/gms6z3BqWr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JPG"/><Relationship Id="rId4" Type="http://schemas.openxmlformats.org/officeDocument/2006/relationships/image" Target="../media/image4.sv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JPG"/><Relationship Id="rId4" Type="http://schemas.openxmlformats.org/officeDocument/2006/relationships/image" Target="../media/image4.sv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s://creativecommons.org/licenses/by-sa/3.0/" TargetMode="External"/><Relationship Id="rId4" Type="http://schemas.openxmlformats.org/officeDocument/2006/relationships/hyperlink" Target="https://en.m.wikipedia.org/wiki/Heart_(symbo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Jabal_al-Nou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s://en.m.wikipedia.org/wiki/Heart_(symbol)"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672E71-4896-412C-9C70-888CBA0C2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E9636-438A-994B-AAFD-F584F5E6F1FB}"/>
              </a:ext>
            </a:extLst>
          </p:cNvPr>
          <p:cNvSpPr>
            <a:spLocks noGrp="1"/>
          </p:cNvSpPr>
          <p:nvPr>
            <p:ph type="ctrTitle"/>
          </p:nvPr>
        </p:nvSpPr>
        <p:spPr>
          <a:xfrm>
            <a:off x="994873" y="3736429"/>
            <a:ext cx="6347918" cy="2397488"/>
          </a:xfrm>
        </p:spPr>
        <p:txBody>
          <a:bodyPr anchor="ctr">
            <a:normAutofit/>
          </a:bodyPr>
          <a:lstStyle/>
          <a:p>
            <a:pPr algn="ctr"/>
            <a:r>
              <a:rPr lang="en-US" sz="5600" dirty="0">
                <a:solidFill>
                  <a:schemeClr val="bg1"/>
                </a:solidFill>
              </a:rPr>
              <a:t>Guess who todays lesson is about?</a:t>
            </a:r>
          </a:p>
        </p:txBody>
      </p:sp>
      <p:sp>
        <p:nvSpPr>
          <p:cNvPr id="3" name="Subtitle 2">
            <a:extLst>
              <a:ext uri="{FF2B5EF4-FFF2-40B4-BE49-F238E27FC236}">
                <a16:creationId xmlns:a16="http://schemas.microsoft.com/office/drawing/2014/main" id="{875E83DB-4FF4-FE40-8A1B-9CBD85445561}"/>
              </a:ext>
            </a:extLst>
          </p:cNvPr>
          <p:cNvSpPr>
            <a:spLocks noGrp="1"/>
          </p:cNvSpPr>
          <p:nvPr>
            <p:ph type="subTitle" idx="1"/>
          </p:nvPr>
        </p:nvSpPr>
        <p:spPr>
          <a:xfrm>
            <a:off x="7449798" y="3736429"/>
            <a:ext cx="3633923" cy="2397488"/>
          </a:xfrm>
        </p:spPr>
        <p:txBody>
          <a:bodyPr anchor="ctr">
            <a:normAutofit/>
          </a:bodyPr>
          <a:lstStyle/>
          <a:p>
            <a:pPr algn="ctr"/>
            <a:r>
              <a:rPr lang="en-US" sz="4400" dirty="0">
                <a:solidFill>
                  <a:schemeClr val="bg1"/>
                </a:solidFill>
              </a:rPr>
              <a:t>- - - - - - - -</a:t>
            </a:r>
          </a:p>
        </p:txBody>
      </p:sp>
      <p:pic>
        <p:nvPicPr>
          <p:cNvPr id="4" name="Picture 3">
            <a:extLst>
              <a:ext uri="{FF2B5EF4-FFF2-40B4-BE49-F238E27FC236}">
                <a16:creationId xmlns:a16="http://schemas.microsoft.com/office/drawing/2014/main" id="{651658C5-0FAB-4A23-8ACB-D347DA092D9E}"/>
              </a:ext>
            </a:extLst>
          </p:cNvPr>
          <p:cNvPicPr>
            <a:picLocks noChangeAspect="1"/>
          </p:cNvPicPr>
          <p:nvPr/>
        </p:nvPicPr>
        <p:blipFill rotWithShape="1">
          <a:blip r:embed="rId3">
            <a:duotone>
              <a:schemeClr val="accent2">
                <a:shade val="45000"/>
                <a:satMod val="135000"/>
              </a:schemeClr>
              <a:prstClr val="white"/>
            </a:duotone>
            <a:alphaModFix amt="54000"/>
          </a:blip>
          <a:srcRect t="32032" b="36731"/>
          <a:stretch/>
        </p:blipFill>
        <p:spPr>
          <a:xfrm>
            <a:off x="20" y="808139"/>
            <a:ext cx="12191979" cy="2542058"/>
          </a:xfrm>
          <a:prstGeom prst="rect">
            <a:avLst/>
          </a:prstGeom>
        </p:spPr>
      </p:pic>
      <p:sp>
        <p:nvSpPr>
          <p:cNvPr id="5" name="TextBox 4">
            <a:extLst>
              <a:ext uri="{FF2B5EF4-FFF2-40B4-BE49-F238E27FC236}">
                <a16:creationId xmlns:a16="http://schemas.microsoft.com/office/drawing/2014/main" id="{9188B4EE-689C-4285-A286-AC51631A45DA}"/>
              </a:ext>
            </a:extLst>
          </p:cNvPr>
          <p:cNvSpPr txBox="1"/>
          <p:nvPr/>
        </p:nvSpPr>
        <p:spPr>
          <a:xfrm>
            <a:off x="20" y="860570"/>
            <a:ext cx="5051685" cy="830997"/>
          </a:xfrm>
          <a:prstGeom prst="rect">
            <a:avLst/>
          </a:prstGeom>
          <a:noFill/>
        </p:spPr>
        <p:txBody>
          <a:bodyPr wrap="square" rtlCol="0">
            <a:spAutoFit/>
          </a:bodyPr>
          <a:lstStyle/>
          <a:p>
            <a:r>
              <a:rPr lang="en-US" sz="2400" dirty="0" err="1"/>
              <a:t>Tarbiyah</a:t>
            </a:r>
            <a:r>
              <a:rPr lang="en-US" sz="2400" dirty="0"/>
              <a:t> 3B05</a:t>
            </a:r>
          </a:p>
          <a:p>
            <a:r>
              <a:rPr lang="en-US" sz="2400" dirty="0"/>
              <a:t>Storybook: Kernel Grows</a:t>
            </a:r>
          </a:p>
        </p:txBody>
      </p:sp>
      <p:pic>
        <p:nvPicPr>
          <p:cNvPr id="7" name="Picture 6">
            <a:extLst>
              <a:ext uri="{FF2B5EF4-FFF2-40B4-BE49-F238E27FC236}">
                <a16:creationId xmlns:a16="http://schemas.microsoft.com/office/drawing/2014/main" id="{CBA63AD6-2BC1-4224-AC96-9446B327A35A}"/>
              </a:ext>
            </a:extLst>
          </p:cNvPr>
          <p:cNvPicPr>
            <a:picLocks noChangeAspect="1"/>
          </p:cNvPicPr>
          <p:nvPr/>
        </p:nvPicPr>
        <p:blipFill>
          <a:blip r:embed="rId4"/>
          <a:stretch>
            <a:fillRect/>
          </a:stretch>
        </p:blipFill>
        <p:spPr>
          <a:xfrm>
            <a:off x="11228246" y="155813"/>
            <a:ext cx="796883" cy="877073"/>
          </a:xfrm>
          <a:prstGeom prst="rect">
            <a:avLst/>
          </a:prstGeom>
        </p:spPr>
      </p:pic>
    </p:spTree>
    <p:extLst>
      <p:ext uri="{BB962C8B-B14F-4D97-AF65-F5344CB8AC3E}">
        <p14:creationId xmlns:p14="http://schemas.microsoft.com/office/powerpoint/2010/main" val="296469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pic>
        <p:nvPicPr>
          <p:cNvPr id="9" name="Picture 8">
            <a:extLst>
              <a:ext uri="{FF2B5EF4-FFF2-40B4-BE49-F238E27FC236}">
                <a16:creationId xmlns:a16="http://schemas.microsoft.com/office/drawing/2014/main" id="{0BB4F244-B1A5-4964-A1BA-F79E3EE06AD6}"/>
              </a:ext>
            </a:extLst>
          </p:cNvPr>
          <p:cNvPicPr>
            <a:picLocks noChangeAspect="1"/>
          </p:cNvPicPr>
          <p:nvPr/>
        </p:nvPicPr>
        <p:blipFill rotWithShape="1">
          <a:blip r:embed="rId3"/>
          <a:srcRect l="35506" t="39441" r="3835" b="4709"/>
          <a:stretch/>
        </p:blipFill>
        <p:spPr>
          <a:xfrm>
            <a:off x="5873328" y="1114050"/>
            <a:ext cx="5453468" cy="5430670"/>
          </a:xfrm>
          <a:prstGeom prst="rect">
            <a:avLst/>
          </a:prstGeom>
        </p:spPr>
      </p:pic>
      <p:sp>
        <p:nvSpPr>
          <p:cNvPr id="12" name="Star: 5 Points 11">
            <a:extLst>
              <a:ext uri="{FF2B5EF4-FFF2-40B4-BE49-F238E27FC236}">
                <a16:creationId xmlns:a16="http://schemas.microsoft.com/office/drawing/2014/main" id="{C67D65C5-30FC-41D0-8B03-3A7142936E86}"/>
              </a:ext>
            </a:extLst>
          </p:cNvPr>
          <p:cNvSpPr/>
          <p:nvPr/>
        </p:nvSpPr>
        <p:spPr>
          <a:xfrm rot="20249647">
            <a:off x="80629" y="795470"/>
            <a:ext cx="5605529" cy="5430669"/>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Allah blessed </a:t>
            </a:r>
            <a:r>
              <a:rPr lang="en-US" sz="2400" dirty="0" err="1"/>
              <a:t>Rasulullah</a:t>
            </a:r>
            <a:r>
              <a:rPr lang="en-US" sz="2400" dirty="0"/>
              <a:t> (s) and Lady Khadijah with a baby!</a:t>
            </a:r>
          </a:p>
        </p:txBody>
      </p:sp>
      <p:pic>
        <p:nvPicPr>
          <p:cNvPr id="16" name="Picture 15">
            <a:extLst>
              <a:ext uri="{FF2B5EF4-FFF2-40B4-BE49-F238E27FC236}">
                <a16:creationId xmlns:a16="http://schemas.microsoft.com/office/drawing/2014/main" id="{17E9FE9E-A313-4D7E-8172-10F3E4484EB6}"/>
              </a:ext>
            </a:extLst>
          </p:cNvPr>
          <p:cNvPicPr>
            <a:picLocks noChangeAspect="1"/>
          </p:cNvPicPr>
          <p:nvPr/>
        </p:nvPicPr>
        <p:blipFill>
          <a:blip r:embed="rId4"/>
          <a:stretch>
            <a:fillRect/>
          </a:stretch>
        </p:blipFill>
        <p:spPr>
          <a:xfrm>
            <a:off x="11228246" y="155813"/>
            <a:ext cx="796883" cy="877073"/>
          </a:xfrm>
          <a:prstGeom prst="rect">
            <a:avLst/>
          </a:prstGeom>
        </p:spPr>
      </p:pic>
    </p:spTree>
    <p:extLst>
      <p:ext uri="{BB962C8B-B14F-4D97-AF65-F5344CB8AC3E}">
        <p14:creationId xmlns:p14="http://schemas.microsoft.com/office/powerpoint/2010/main" val="2531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813"/>
            <a:ext cx="10515600" cy="1223889"/>
          </a:xfrm>
        </p:spPr>
        <p:txBody>
          <a:bodyPr/>
          <a:lstStyle/>
          <a:p>
            <a:r>
              <a:rPr lang="en-GB" dirty="0"/>
              <a:t>Heaven waits for 4 ladies! </a:t>
            </a:r>
          </a:p>
        </p:txBody>
      </p:sp>
      <p:pic>
        <p:nvPicPr>
          <p:cNvPr id="6" name="Picture 5">
            <a:extLst>
              <a:ext uri="{FF2B5EF4-FFF2-40B4-BE49-F238E27FC236}">
                <a16:creationId xmlns:a16="http://schemas.microsoft.com/office/drawing/2014/main" id="{F351C1CF-25C4-42CE-B582-5D2F48595304}"/>
              </a:ext>
            </a:extLst>
          </p:cNvPr>
          <p:cNvPicPr>
            <a:picLocks noChangeAspect="1"/>
          </p:cNvPicPr>
          <p:nvPr/>
        </p:nvPicPr>
        <p:blipFill rotWithShape="1">
          <a:blip r:embed="rId3"/>
          <a:srcRect t="2717"/>
          <a:stretch/>
        </p:blipFill>
        <p:spPr>
          <a:xfrm>
            <a:off x="2107633" y="1189502"/>
            <a:ext cx="7976734" cy="5328225"/>
          </a:xfrm>
          <a:prstGeom prst="rect">
            <a:avLst/>
          </a:prstGeom>
        </p:spPr>
      </p:pic>
      <p:sp>
        <p:nvSpPr>
          <p:cNvPr id="7" name="Cloud 6">
            <a:extLst>
              <a:ext uri="{FF2B5EF4-FFF2-40B4-BE49-F238E27FC236}">
                <a16:creationId xmlns:a16="http://schemas.microsoft.com/office/drawing/2014/main" id="{34B5EFD7-A067-4A29-867B-8EEA7F63378C}"/>
              </a:ext>
            </a:extLst>
          </p:cNvPr>
          <p:cNvSpPr/>
          <p:nvPr/>
        </p:nvSpPr>
        <p:spPr>
          <a:xfrm rot="20903909">
            <a:off x="2764724" y="4758257"/>
            <a:ext cx="1818958" cy="1203013"/>
          </a:xfrm>
          <a:prstGeom prst="cloud">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dirty="0"/>
              <a:t>Lady Maryam</a:t>
            </a:r>
          </a:p>
        </p:txBody>
      </p:sp>
      <p:sp>
        <p:nvSpPr>
          <p:cNvPr id="10" name="Cloud 9">
            <a:extLst>
              <a:ext uri="{FF2B5EF4-FFF2-40B4-BE49-F238E27FC236}">
                <a16:creationId xmlns:a16="http://schemas.microsoft.com/office/drawing/2014/main" id="{27E4777D-0636-4CB1-88B5-548634CF9847}"/>
              </a:ext>
            </a:extLst>
          </p:cNvPr>
          <p:cNvSpPr/>
          <p:nvPr/>
        </p:nvSpPr>
        <p:spPr>
          <a:xfrm rot="20903909">
            <a:off x="4687431" y="4742134"/>
            <a:ext cx="1745890" cy="1223889"/>
          </a:xfrm>
          <a:prstGeom prst="cloud">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dirty="0"/>
              <a:t>Lady Khadijah</a:t>
            </a:r>
          </a:p>
        </p:txBody>
      </p:sp>
      <p:sp>
        <p:nvSpPr>
          <p:cNvPr id="11" name="Cloud 10">
            <a:extLst>
              <a:ext uri="{FF2B5EF4-FFF2-40B4-BE49-F238E27FC236}">
                <a16:creationId xmlns:a16="http://schemas.microsoft.com/office/drawing/2014/main" id="{D68C4A14-110A-4C43-ADA3-D2EB1F417D56}"/>
              </a:ext>
            </a:extLst>
          </p:cNvPr>
          <p:cNvSpPr/>
          <p:nvPr/>
        </p:nvSpPr>
        <p:spPr>
          <a:xfrm rot="20903909">
            <a:off x="6475630" y="4573123"/>
            <a:ext cx="1829396" cy="1223889"/>
          </a:xfrm>
          <a:prstGeom prst="cloud">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dirty="0" err="1"/>
              <a:t>Sayyidah</a:t>
            </a:r>
            <a:r>
              <a:rPr lang="en-US" dirty="0"/>
              <a:t> Fatimah (a)</a:t>
            </a:r>
          </a:p>
        </p:txBody>
      </p:sp>
      <p:sp>
        <p:nvSpPr>
          <p:cNvPr id="12" name="Cloud 11">
            <a:extLst>
              <a:ext uri="{FF2B5EF4-FFF2-40B4-BE49-F238E27FC236}">
                <a16:creationId xmlns:a16="http://schemas.microsoft.com/office/drawing/2014/main" id="{B3483199-337C-49C2-8618-C979EFF0470B}"/>
              </a:ext>
            </a:extLst>
          </p:cNvPr>
          <p:cNvSpPr/>
          <p:nvPr/>
        </p:nvSpPr>
        <p:spPr>
          <a:xfrm rot="20903909">
            <a:off x="8281058" y="4597264"/>
            <a:ext cx="1589315" cy="1223889"/>
          </a:xfrm>
          <a:prstGeom prst="cloud">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dirty="0"/>
              <a:t>Lady Asiyah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1F21A-E0EB-9443-AEFC-88DC1AEBA087}"/>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b="1" i="0" kern="1200" cap="all" baseline="0">
                <a:solidFill>
                  <a:schemeClr val="bg1"/>
                </a:solidFill>
                <a:latin typeface="+mj-lt"/>
                <a:ea typeface="+mj-ea"/>
                <a:cs typeface="+mj-cs"/>
              </a:rPr>
              <a:t>Lets try and understand this Ayah!</a:t>
            </a:r>
          </a:p>
        </p:txBody>
      </p:sp>
      <p:sp>
        <p:nvSpPr>
          <p:cNvPr id="1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215279A1-DD36-8D4B-9841-7A7E36872F3D}"/>
              </a:ext>
            </a:extLst>
          </p:cNvPr>
          <p:cNvPicPr>
            <a:picLocks noGrp="1" noChangeAspect="1"/>
          </p:cNvPicPr>
          <p:nvPr>
            <p:ph idx="1"/>
          </p:nvPr>
        </p:nvPicPr>
        <p:blipFill rotWithShape="1">
          <a:blip r:embed="rId2"/>
          <a:srcRect l="36120" t="25810" r="17022" b="41752"/>
          <a:stretch/>
        </p:blipFill>
        <p:spPr>
          <a:xfrm>
            <a:off x="5942170" y="2206416"/>
            <a:ext cx="5569864" cy="2409875"/>
          </a:xfrm>
          <a:prstGeom prst="rect">
            <a:avLst/>
          </a:prstGeom>
        </p:spPr>
      </p:pic>
      <p:sp>
        <p:nvSpPr>
          <p:cNvPr id="1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pic>
        <p:nvPicPr>
          <p:cNvPr id="9" name="Picture 8">
            <a:extLst>
              <a:ext uri="{FF2B5EF4-FFF2-40B4-BE49-F238E27FC236}">
                <a16:creationId xmlns:a16="http://schemas.microsoft.com/office/drawing/2014/main" id="{B62375A9-FB29-40BF-BC90-6F1651BDF830}"/>
              </a:ext>
            </a:extLst>
          </p:cNvPr>
          <p:cNvPicPr>
            <a:picLocks noChangeAspect="1"/>
          </p:cNvPicPr>
          <p:nvPr/>
        </p:nvPicPr>
        <p:blipFill>
          <a:blip r:embed="rId3"/>
          <a:stretch>
            <a:fillRect/>
          </a:stretch>
        </p:blipFill>
        <p:spPr>
          <a:xfrm>
            <a:off x="11228246" y="155813"/>
            <a:ext cx="796883" cy="877073"/>
          </a:xfrm>
          <a:prstGeom prst="rect">
            <a:avLst/>
          </a:prstGeom>
        </p:spPr>
      </p:pic>
    </p:spTree>
    <p:extLst>
      <p:ext uri="{BB962C8B-B14F-4D97-AF65-F5344CB8AC3E}">
        <p14:creationId xmlns:p14="http://schemas.microsoft.com/office/powerpoint/2010/main" val="25318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7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30" name="Picture 6" descr="Sweet Corn Single Grain Images, Stock Photos &amp; Vectors | Shutterstock">
            <a:extLst>
              <a:ext uri="{FF2B5EF4-FFF2-40B4-BE49-F238E27FC236}">
                <a16:creationId xmlns:a16="http://schemas.microsoft.com/office/drawing/2014/main" id="{561CE2AD-8DD5-2041-B113-D22030C0BD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49030" y="165871"/>
            <a:ext cx="1328284" cy="2353922"/>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8" name="Picture 4" descr="Internationally Awarded | Bain's Whisky">
            <a:extLst>
              <a:ext uri="{FF2B5EF4-FFF2-40B4-BE49-F238E27FC236}">
                <a16:creationId xmlns:a16="http://schemas.microsoft.com/office/drawing/2014/main" id="{4CF7AFD5-42DB-BF46-8C44-B02E5149EA1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1271" y="3684772"/>
            <a:ext cx="2740516" cy="27527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700117-34E6-5341-8025-DCCAE114D227}"/>
              </a:ext>
            </a:extLst>
          </p:cNvPr>
          <p:cNvSpPr>
            <a:spLocks noGrp="1"/>
          </p:cNvSpPr>
          <p:nvPr>
            <p:ph idx="1"/>
          </p:nvPr>
        </p:nvSpPr>
        <p:spPr>
          <a:xfrm>
            <a:off x="6688230" y="1408027"/>
            <a:ext cx="4195675" cy="5029496"/>
          </a:xfrm>
        </p:spPr>
        <p:txBody>
          <a:bodyPr anchor="t">
            <a:normAutofit lnSpcReduction="10000"/>
          </a:bodyPr>
          <a:lstStyle/>
          <a:p>
            <a:pPr marL="0" indent="0">
              <a:buNone/>
            </a:pPr>
            <a:r>
              <a:rPr lang="en-US" dirty="0"/>
              <a:t>The </a:t>
            </a:r>
            <a:r>
              <a:rPr lang="en-US" i="1" dirty="0"/>
              <a:t>ayah </a:t>
            </a:r>
            <a:r>
              <a:rPr lang="en-US" dirty="0"/>
              <a:t>(2:261) for this lesson describes those people who spend their wealth for Allah by giving the example of a single grain of corn, growing seven ears, each ear having a hundred grains. This explains so beautifully how a small amount spent in the way of Allah can multiply as Allah is so generous. </a:t>
            </a:r>
          </a:p>
          <a:p>
            <a:endParaRPr lang="en-US" sz="1800" dirty="0"/>
          </a:p>
        </p:txBody>
      </p:sp>
      <p:sp>
        <p:nvSpPr>
          <p:cNvPr id="8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87" name="Straight Connector 8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357A029-2085-41B6-9BBD-37BDDBAE5EC0}"/>
              </a:ext>
            </a:extLst>
          </p:cNvPr>
          <p:cNvPicPr>
            <a:picLocks noChangeAspect="1"/>
          </p:cNvPicPr>
          <p:nvPr/>
        </p:nvPicPr>
        <p:blipFill>
          <a:blip r:embed="rId5"/>
          <a:stretch>
            <a:fillRect/>
          </a:stretch>
        </p:blipFill>
        <p:spPr>
          <a:xfrm>
            <a:off x="11228246" y="155813"/>
            <a:ext cx="796883" cy="877073"/>
          </a:xfrm>
          <a:prstGeom prst="rect">
            <a:avLst/>
          </a:prstGeom>
        </p:spPr>
      </p:pic>
    </p:spTree>
    <p:extLst>
      <p:ext uri="{BB962C8B-B14F-4D97-AF65-F5344CB8AC3E}">
        <p14:creationId xmlns:p14="http://schemas.microsoft.com/office/powerpoint/2010/main" val="172557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0C908F6-87EB-6245-8B60-21C7C5FEF871}"/>
              </a:ext>
            </a:extLst>
          </p:cNvPr>
          <p:cNvSpPr>
            <a:spLocks noGrp="1"/>
          </p:cNvSpPr>
          <p:nvPr>
            <p:ph type="title"/>
          </p:nvPr>
        </p:nvSpPr>
        <p:spPr>
          <a:xfrm>
            <a:off x="1256522" y="591829"/>
            <a:ext cx="3939688" cy="5583126"/>
          </a:xfrm>
        </p:spPr>
        <p:txBody>
          <a:bodyPr>
            <a:normAutofit/>
          </a:bodyPr>
          <a:lstStyle/>
          <a:p>
            <a:r>
              <a:rPr lang="en-US" sz="6100"/>
              <a:t>Strive to be like Lady Khadijah!</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EA70DB3E-169D-47FA-9F79-0833BCF91C0C}"/>
              </a:ext>
            </a:extLst>
          </p:cNvPr>
          <p:cNvGraphicFramePr>
            <a:graphicFrameLocks noGrp="1"/>
          </p:cNvGraphicFramePr>
          <p:nvPr>
            <p:ph idx="1"/>
            <p:extLst>
              <p:ext uri="{D42A27DB-BD31-4B8C-83A1-F6EECF244321}">
                <p14:modId xmlns:p14="http://schemas.microsoft.com/office/powerpoint/2010/main" val="950766445"/>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2F90FF9D-1319-43EC-A684-77AA1431DF21}"/>
              </a:ext>
            </a:extLst>
          </p:cNvPr>
          <p:cNvPicPr>
            <a:picLocks noChangeAspect="1"/>
          </p:cNvPicPr>
          <p:nvPr/>
        </p:nvPicPr>
        <p:blipFill>
          <a:blip r:embed="rId8"/>
          <a:stretch>
            <a:fillRect/>
          </a:stretch>
        </p:blipFill>
        <p:spPr>
          <a:xfrm>
            <a:off x="11228246" y="155813"/>
            <a:ext cx="796883" cy="877073"/>
          </a:xfrm>
          <a:prstGeom prst="rect">
            <a:avLst/>
          </a:prstGeom>
        </p:spPr>
      </p:pic>
    </p:spTree>
    <p:extLst>
      <p:ext uri="{BB962C8B-B14F-4D97-AF65-F5344CB8AC3E}">
        <p14:creationId xmlns:p14="http://schemas.microsoft.com/office/powerpoint/2010/main" val="1440329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F422E-41AC-4D49-AC29-9A1CA7E38F78}"/>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6000" b="1" i="0" kern="1200" cap="all" baseline="0" dirty="0">
                <a:solidFill>
                  <a:schemeClr val="bg1"/>
                </a:solidFill>
                <a:latin typeface="+mj-lt"/>
                <a:ea typeface="+mj-ea"/>
                <a:cs typeface="+mj-cs"/>
              </a:rPr>
              <a:t>Super Story Time!</a:t>
            </a:r>
          </a:p>
        </p:txBody>
      </p:sp>
      <p:sp>
        <p:nvSpPr>
          <p:cNvPr id="3" name="Content Placeholder 2">
            <a:extLst>
              <a:ext uri="{FF2B5EF4-FFF2-40B4-BE49-F238E27FC236}">
                <a16:creationId xmlns:a16="http://schemas.microsoft.com/office/drawing/2014/main" id="{83B96DC2-EC96-3A40-AB4C-22624402FC45}"/>
              </a:ext>
            </a:extLst>
          </p:cNvPr>
          <p:cNvSpPr>
            <a:spLocks noGrp="1"/>
          </p:cNvSpPr>
          <p:nvPr>
            <p:ph idx="1"/>
          </p:nvPr>
        </p:nvSpPr>
        <p:spPr>
          <a:xfrm>
            <a:off x="1522030" y="3605577"/>
            <a:ext cx="9147940" cy="1324303"/>
          </a:xfrm>
        </p:spPr>
        <p:txBody>
          <a:bodyPr vert="horz" lIns="91440" tIns="45720" rIns="91440" bIns="45720" rtlCol="0" anchor="t">
            <a:normAutofit/>
          </a:bodyPr>
          <a:lstStyle/>
          <a:p>
            <a:pPr marL="0" indent="0" algn="ctr">
              <a:buNone/>
            </a:pPr>
            <a:r>
              <a:rPr lang="en-US" sz="2000" kern="1200" dirty="0">
                <a:solidFill>
                  <a:schemeClr val="bg1"/>
                </a:solidFill>
                <a:latin typeface="+mn-lt"/>
                <a:ea typeface="+mn-ea"/>
                <a:cs typeface="+mn-cs"/>
                <a:hlinkClick r:id="rId2"/>
              </a:rPr>
              <a:t>https://youtu.be/gms6z3BqWrw</a:t>
            </a:r>
            <a:endParaRPr lang="en-US" sz="2000" kern="1200" dirty="0">
              <a:solidFill>
                <a:schemeClr val="bg1"/>
              </a:solidFill>
              <a:latin typeface="+mn-lt"/>
              <a:ea typeface="+mn-ea"/>
              <a:cs typeface="+mn-cs"/>
            </a:endParaRPr>
          </a:p>
        </p:txBody>
      </p:sp>
      <p:sp>
        <p:nvSpPr>
          <p:cNvPr id="1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2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8EF3D4-62C1-4A62-B9A3-48AA003609B7}"/>
              </a:ext>
            </a:extLst>
          </p:cNvPr>
          <p:cNvPicPr>
            <a:picLocks noChangeAspect="1"/>
          </p:cNvPicPr>
          <p:nvPr/>
        </p:nvPicPr>
        <p:blipFill>
          <a:blip r:embed="rId3"/>
          <a:stretch>
            <a:fillRect/>
          </a:stretch>
        </p:blipFill>
        <p:spPr>
          <a:xfrm>
            <a:off x="11228246" y="155813"/>
            <a:ext cx="796883" cy="877073"/>
          </a:xfrm>
          <a:prstGeom prst="rect">
            <a:avLst/>
          </a:prstGeom>
        </p:spPr>
      </p:pic>
    </p:spTree>
    <p:extLst>
      <p:ext uri="{BB962C8B-B14F-4D97-AF65-F5344CB8AC3E}">
        <p14:creationId xmlns:p14="http://schemas.microsoft.com/office/powerpoint/2010/main" val="108054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E0E5A-E9D8-9D4F-A640-06C2E0B38307}"/>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6000" b="1" i="0" kern="1200" cap="all" baseline="0">
                <a:solidFill>
                  <a:schemeClr val="bg1"/>
                </a:solidFill>
                <a:latin typeface="+mj-lt"/>
                <a:ea typeface="+mj-ea"/>
                <a:cs typeface="+mj-cs"/>
              </a:rPr>
              <a:t>Yes! Lady Khadijah!</a:t>
            </a:r>
          </a:p>
        </p:txBody>
      </p:sp>
      <p:sp>
        <p:nvSpPr>
          <p:cNvPr id="3" name="Content Placeholder 2">
            <a:extLst>
              <a:ext uri="{FF2B5EF4-FFF2-40B4-BE49-F238E27FC236}">
                <a16:creationId xmlns:a16="http://schemas.microsoft.com/office/drawing/2014/main" id="{F5C9C8F6-7071-2A46-B85A-96DE833C6552}"/>
              </a:ext>
            </a:extLst>
          </p:cNvPr>
          <p:cNvSpPr>
            <a:spLocks noGrp="1"/>
          </p:cNvSpPr>
          <p:nvPr>
            <p:ph idx="1"/>
          </p:nvPr>
        </p:nvSpPr>
        <p:spPr>
          <a:xfrm>
            <a:off x="1522030" y="3605577"/>
            <a:ext cx="9147940" cy="1324303"/>
          </a:xfrm>
        </p:spPr>
        <p:txBody>
          <a:bodyPr vert="horz" lIns="91440" tIns="45720" rIns="91440" bIns="45720" rtlCol="0" anchor="t">
            <a:normAutofit/>
          </a:bodyPr>
          <a:lstStyle/>
          <a:p>
            <a:pPr marL="0" indent="0" algn="ctr">
              <a:buNone/>
            </a:pPr>
            <a:r>
              <a:rPr lang="en-US" sz="2000" kern="1200" dirty="0">
                <a:solidFill>
                  <a:schemeClr val="bg1"/>
                </a:solidFill>
                <a:latin typeface="+mn-lt"/>
                <a:ea typeface="+mn-ea"/>
                <a:cs typeface="+mn-cs"/>
              </a:rPr>
              <a:t>Who was Lady Khadijah?</a:t>
            </a:r>
          </a:p>
          <a:p>
            <a:pPr marL="0" indent="0" algn="ctr">
              <a:buNone/>
            </a:pPr>
            <a:r>
              <a:rPr lang="en-US" sz="2000" dirty="0">
                <a:solidFill>
                  <a:schemeClr val="bg1"/>
                </a:solidFill>
              </a:rPr>
              <a:t>Wife of?...</a:t>
            </a:r>
            <a:endParaRPr lang="en-US" sz="2000" kern="1200" dirty="0">
              <a:solidFill>
                <a:schemeClr val="bg1"/>
              </a:solidFill>
              <a:latin typeface="+mn-lt"/>
              <a:ea typeface="+mn-ea"/>
              <a:cs typeface="+mn-cs"/>
            </a:endParaRPr>
          </a:p>
        </p:txBody>
      </p:sp>
      <p:sp>
        <p:nvSpPr>
          <p:cNvPr id="1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2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AD7BA25-D477-4E56-B9AC-12BE20C67FB7}"/>
              </a:ext>
            </a:extLst>
          </p:cNvPr>
          <p:cNvPicPr>
            <a:picLocks noChangeAspect="1"/>
          </p:cNvPicPr>
          <p:nvPr/>
        </p:nvPicPr>
        <p:blipFill>
          <a:blip r:embed="rId3"/>
          <a:stretch>
            <a:fillRect/>
          </a:stretch>
        </p:blipFill>
        <p:spPr>
          <a:xfrm>
            <a:off x="11228246" y="155813"/>
            <a:ext cx="796883" cy="877073"/>
          </a:xfrm>
          <a:prstGeom prst="rect">
            <a:avLst/>
          </a:prstGeom>
        </p:spPr>
      </p:pic>
    </p:spTree>
    <p:extLst>
      <p:ext uri="{BB962C8B-B14F-4D97-AF65-F5344CB8AC3E}">
        <p14:creationId xmlns:p14="http://schemas.microsoft.com/office/powerpoint/2010/main" val="383165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F01A20-DB86-214C-B8FB-A3EDF0327008}"/>
              </a:ext>
            </a:extLst>
          </p:cNvPr>
          <p:cNvSpPr>
            <a:spLocks noGrp="1"/>
          </p:cNvSpPr>
          <p:nvPr>
            <p:ph type="title"/>
          </p:nvPr>
        </p:nvSpPr>
        <p:spPr>
          <a:xfrm>
            <a:off x="1578043" y="590062"/>
            <a:ext cx="5309140" cy="2838938"/>
          </a:xfrm>
        </p:spPr>
        <p:txBody>
          <a:bodyPr vert="horz" lIns="91440" tIns="45720" rIns="91440" bIns="45720" rtlCol="0" anchor="b">
            <a:normAutofit/>
          </a:bodyPr>
          <a:lstStyle/>
          <a:p>
            <a:r>
              <a:rPr lang="en-US" sz="4600" b="1" i="0" kern="1200" cap="all" baseline="0">
                <a:solidFill>
                  <a:schemeClr val="bg1"/>
                </a:solidFill>
                <a:latin typeface="+mj-lt"/>
                <a:ea typeface="+mj-ea"/>
                <a:cs typeface="+mj-cs"/>
              </a:rPr>
              <a:t>Can we spell out Khadijah with our arms and bodies?</a:t>
            </a:r>
          </a:p>
        </p:txBody>
      </p:sp>
      <p:sp>
        <p:nvSpPr>
          <p:cNvPr id="3" name="Content Placeholder 2">
            <a:extLst>
              <a:ext uri="{FF2B5EF4-FFF2-40B4-BE49-F238E27FC236}">
                <a16:creationId xmlns:a16="http://schemas.microsoft.com/office/drawing/2014/main" id="{4C385861-55A5-B344-9E1B-6545136BD748}"/>
              </a:ext>
            </a:extLst>
          </p:cNvPr>
          <p:cNvSpPr>
            <a:spLocks noGrp="1"/>
          </p:cNvSpPr>
          <p:nvPr>
            <p:ph idx="1"/>
          </p:nvPr>
        </p:nvSpPr>
        <p:spPr>
          <a:xfrm>
            <a:off x="1578044" y="3739764"/>
            <a:ext cx="4517954" cy="1198120"/>
          </a:xfrm>
        </p:spPr>
        <p:txBody>
          <a:bodyPr vert="horz" lIns="91440" tIns="45720" rIns="91440" bIns="45720" rtlCol="0">
            <a:normAutofit/>
          </a:bodyPr>
          <a:lstStyle/>
          <a:p>
            <a:pPr marL="0" indent="0">
              <a:buNone/>
            </a:pPr>
            <a:r>
              <a:rPr lang="en-US" sz="2000" kern="1200">
                <a:solidFill>
                  <a:schemeClr val="bg1"/>
                </a:solidFill>
                <a:latin typeface="+mn-lt"/>
                <a:ea typeface="+mn-ea"/>
                <a:cs typeface="+mn-cs"/>
              </a:rPr>
              <a:t>Lets try!</a:t>
            </a: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836425" y="5436655"/>
            <a:ext cx="151536" cy="151536"/>
          </a:xfrm>
          <a:prstGeom prst="rect">
            <a:avLst/>
          </a:prstGeom>
        </p:spPr>
      </p:pic>
      <p:pic>
        <p:nvPicPr>
          <p:cNvPr id="23" name="Graphic 22">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245175" y="5896734"/>
            <a:ext cx="108625" cy="108625"/>
          </a:xfrm>
          <a:prstGeom prst="rect">
            <a:avLst/>
          </a:prstGeom>
        </p:spPr>
      </p:pic>
      <p:pic>
        <p:nvPicPr>
          <p:cNvPr id="25" name="Graphic 24">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0554288" y="6038004"/>
            <a:ext cx="95759" cy="95759"/>
          </a:xfrm>
          <a:prstGeom prst="rect">
            <a:avLst/>
          </a:prstGeom>
        </p:spPr>
      </p:pic>
      <p:pic>
        <p:nvPicPr>
          <p:cNvPr id="5" name="Picture 4">
            <a:extLst>
              <a:ext uri="{FF2B5EF4-FFF2-40B4-BE49-F238E27FC236}">
                <a16:creationId xmlns:a16="http://schemas.microsoft.com/office/drawing/2014/main" id="{2CAA3C0B-1D94-44A0-A05E-60A08644DAC2}"/>
              </a:ext>
            </a:extLst>
          </p:cNvPr>
          <p:cNvPicPr>
            <a:picLocks noChangeAspect="1"/>
          </p:cNvPicPr>
          <p:nvPr/>
        </p:nvPicPr>
        <p:blipFill rotWithShape="1">
          <a:blip r:embed="rId9"/>
          <a:srcRect l="28358" r="3127" b="-2"/>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14" name="Picture 13">
            <a:extLst>
              <a:ext uri="{FF2B5EF4-FFF2-40B4-BE49-F238E27FC236}">
                <a16:creationId xmlns:a16="http://schemas.microsoft.com/office/drawing/2014/main" id="{07E0BE2E-689C-4FD1-BAF2-944981FBFDA3}"/>
              </a:ext>
            </a:extLst>
          </p:cNvPr>
          <p:cNvPicPr>
            <a:picLocks noChangeAspect="1"/>
          </p:cNvPicPr>
          <p:nvPr/>
        </p:nvPicPr>
        <p:blipFill>
          <a:blip r:embed="rId10"/>
          <a:stretch>
            <a:fillRect/>
          </a:stretch>
        </p:blipFill>
        <p:spPr>
          <a:xfrm>
            <a:off x="11228246" y="155813"/>
            <a:ext cx="796883" cy="877073"/>
          </a:xfrm>
          <a:prstGeom prst="rect">
            <a:avLst/>
          </a:prstGeom>
        </p:spPr>
      </p:pic>
    </p:spTree>
    <p:extLst>
      <p:ext uri="{BB962C8B-B14F-4D97-AF65-F5344CB8AC3E}">
        <p14:creationId xmlns:p14="http://schemas.microsoft.com/office/powerpoint/2010/main" val="15083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F01A20-DB86-214C-B8FB-A3EDF0327008}"/>
              </a:ext>
            </a:extLst>
          </p:cNvPr>
          <p:cNvSpPr>
            <a:spLocks noGrp="1"/>
          </p:cNvSpPr>
          <p:nvPr>
            <p:ph type="title"/>
          </p:nvPr>
        </p:nvSpPr>
        <p:spPr>
          <a:xfrm>
            <a:off x="1578043" y="590061"/>
            <a:ext cx="6412406" cy="2915139"/>
          </a:xfrm>
        </p:spPr>
        <p:txBody>
          <a:bodyPr vert="horz" lIns="91440" tIns="45720" rIns="91440" bIns="45720" rtlCol="0" anchor="b">
            <a:normAutofit/>
          </a:bodyPr>
          <a:lstStyle/>
          <a:p>
            <a:r>
              <a:rPr lang="en-US" sz="4800" dirty="0">
                <a:solidFill>
                  <a:schemeClr val="bg1"/>
                </a:solidFill>
              </a:rPr>
              <a:t>Lets Learn about Lady </a:t>
            </a:r>
            <a:r>
              <a:rPr lang="en-US" sz="4800" dirty="0" err="1">
                <a:solidFill>
                  <a:schemeClr val="bg1"/>
                </a:solidFill>
              </a:rPr>
              <a:t>Khadijah</a:t>
            </a:r>
            <a:r>
              <a:rPr lang="en-US" sz="4800" dirty="0">
                <a:solidFill>
                  <a:schemeClr val="bg1"/>
                </a:solidFill>
              </a:rPr>
              <a:t> </a:t>
            </a:r>
            <a:br>
              <a:rPr lang="en-US" sz="4800" dirty="0">
                <a:solidFill>
                  <a:schemeClr val="bg1"/>
                </a:solidFill>
              </a:rPr>
            </a:br>
            <a:endParaRPr lang="en-US" sz="4600" b="1" i="0" kern="1200" cap="all" baseline="0" dirty="0">
              <a:solidFill>
                <a:schemeClr val="bg1"/>
              </a:solidFill>
              <a:latin typeface="+mj-lt"/>
              <a:ea typeface="+mj-ea"/>
              <a:cs typeface="+mj-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836425" y="5436655"/>
            <a:ext cx="151536" cy="151536"/>
          </a:xfrm>
          <a:prstGeom prst="rect">
            <a:avLst/>
          </a:prstGeom>
        </p:spPr>
      </p:pic>
      <p:pic>
        <p:nvPicPr>
          <p:cNvPr id="23" name="Graphic 22">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5175" y="5896734"/>
            <a:ext cx="108625" cy="108625"/>
          </a:xfrm>
          <a:prstGeom prst="rect">
            <a:avLst/>
          </a:prstGeom>
        </p:spPr>
      </p:pic>
      <p:pic>
        <p:nvPicPr>
          <p:cNvPr id="25" name="Graphic 24">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554288" y="6038004"/>
            <a:ext cx="95759" cy="95759"/>
          </a:xfrm>
          <a:prstGeom prst="rect">
            <a:avLst/>
          </a:prstGeom>
        </p:spPr>
      </p:pic>
      <p:pic>
        <p:nvPicPr>
          <p:cNvPr id="1026" name="Picture 2" descr="C:\Users\Arsalan\Desktop\lady-khadija.jpg"/>
          <p:cNvPicPr>
            <a:picLocks noGrp="1" noChangeAspect="1" noChangeArrowheads="1"/>
          </p:cNvPicPr>
          <p:nvPr>
            <p:ph idx="1"/>
          </p:nvPr>
        </p:nvPicPr>
        <p:blipFill>
          <a:blip r:embed="rId8"/>
          <a:srcRect/>
          <a:stretch>
            <a:fillRect/>
          </a:stretch>
        </p:blipFill>
        <p:spPr bwMode="auto">
          <a:xfrm>
            <a:off x="7231094" y="2377440"/>
            <a:ext cx="4332549" cy="4220309"/>
          </a:xfrm>
          <a:prstGeom prst="rect">
            <a:avLst/>
          </a:prstGeom>
          <a:noFill/>
        </p:spPr>
      </p:pic>
      <p:pic>
        <p:nvPicPr>
          <p:cNvPr id="14" name="Picture 13">
            <a:extLst>
              <a:ext uri="{FF2B5EF4-FFF2-40B4-BE49-F238E27FC236}">
                <a16:creationId xmlns:a16="http://schemas.microsoft.com/office/drawing/2014/main" id="{99B550FF-C76C-43C8-8F68-FBB649F2805C}"/>
              </a:ext>
            </a:extLst>
          </p:cNvPr>
          <p:cNvPicPr>
            <a:picLocks noChangeAspect="1"/>
          </p:cNvPicPr>
          <p:nvPr/>
        </p:nvPicPr>
        <p:blipFill>
          <a:blip r:embed="rId9"/>
          <a:stretch>
            <a:fillRect/>
          </a:stretch>
        </p:blipFill>
        <p:spPr>
          <a:xfrm>
            <a:off x="11228246" y="155813"/>
            <a:ext cx="796883" cy="877073"/>
          </a:xfrm>
          <a:prstGeom prst="rect">
            <a:avLst/>
          </a:prstGeom>
        </p:spPr>
      </p:pic>
    </p:spTree>
    <p:extLst>
      <p:ext uri="{BB962C8B-B14F-4D97-AF65-F5344CB8AC3E}">
        <p14:creationId xmlns:p14="http://schemas.microsoft.com/office/powerpoint/2010/main" val="15083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F01A20-DB86-214C-B8FB-A3EDF0327008}"/>
              </a:ext>
            </a:extLst>
          </p:cNvPr>
          <p:cNvSpPr>
            <a:spLocks noGrp="1"/>
          </p:cNvSpPr>
          <p:nvPr>
            <p:ph type="title"/>
          </p:nvPr>
        </p:nvSpPr>
        <p:spPr>
          <a:xfrm>
            <a:off x="1578043" y="590061"/>
            <a:ext cx="6412406" cy="2915139"/>
          </a:xfrm>
        </p:spPr>
        <p:txBody>
          <a:bodyPr vert="horz" lIns="91440" tIns="45720" rIns="91440" bIns="45720" rtlCol="0" anchor="b">
            <a:normAutofit/>
          </a:bodyPr>
          <a:lstStyle/>
          <a:p>
            <a:br>
              <a:rPr lang="en-US" sz="4800" dirty="0">
                <a:solidFill>
                  <a:schemeClr val="bg1"/>
                </a:solidFill>
              </a:rPr>
            </a:br>
            <a:endParaRPr lang="en-US" sz="4600" b="1" i="0" kern="1200" cap="all" baseline="0" dirty="0">
              <a:solidFill>
                <a:schemeClr val="bg1"/>
              </a:solidFill>
              <a:latin typeface="+mj-lt"/>
              <a:ea typeface="+mj-ea"/>
              <a:cs typeface="+mj-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836425" y="5436655"/>
            <a:ext cx="151536" cy="151536"/>
          </a:xfrm>
          <a:prstGeom prst="rect">
            <a:avLst/>
          </a:prstGeom>
        </p:spPr>
      </p:pic>
      <p:pic>
        <p:nvPicPr>
          <p:cNvPr id="23" name="Graphic 22">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245175" y="5896734"/>
            <a:ext cx="108625" cy="108625"/>
          </a:xfrm>
          <a:prstGeom prst="rect">
            <a:avLst/>
          </a:prstGeom>
        </p:spPr>
      </p:pic>
      <p:pic>
        <p:nvPicPr>
          <p:cNvPr id="25" name="Graphic 24">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0554288" y="6038004"/>
            <a:ext cx="95759" cy="95759"/>
          </a:xfrm>
          <a:prstGeom prst="rect">
            <a:avLst/>
          </a:prstGeom>
        </p:spPr>
      </p:pic>
      <p:pic>
        <p:nvPicPr>
          <p:cNvPr id="16" name="Content Placeholder 15" descr="heart.jpg"/>
          <p:cNvPicPr>
            <a:picLocks noGrp="1" noChangeAspect="1"/>
          </p:cNvPicPr>
          <p:nvPr>
            <p:ph idx="1"/>
          </p:nvPr>
        </p:nvPicPr>
        <p:blipFill>
          <a:blip r:embed="rId9"/>
          <a:stretch>
            <a:fillRect/>
          </a:stretch>
        </p:blipFill>
        <p:spPr>
          <a:xfrm>
            <a:off x="2433711" y="1406769"/>
            <a:ext cx="7216726" cy="4895557"/>
          </a:xfrm>
        </p:spPr>
      </p:pic>
      <p:pic>
        <p:nvPicPr>
          <p:cNvPr id="14" name="Picture 13">
            <a:extLst>
              <a:ext uri="{FF2B5EF4-FFF2-40B4-BE49-F238E27FC236}">
                <a16:creationId xmlns:a16="http://schemas.microsoft.com/office/drawing/2014/main" id="{EE960B38-D5E3-448B-927E-3AB15C1D6C70}"/>
              </a:ext>
            </a:extLst>
          </p:cNvPr>
          <p:cNvPicPr>
            <a:picLocks noChangeAspect="1"/>
          </p:cNvPicPr>
          <p:nvPr/>
        </p:nvPicPr>
        <p:blipFill>
          <a:blip r:embed="rId10"/>
          <a:stretch>
            <a:fillRect/>
          </a:stretch>
        </p:blipFill>
        <p:spPr>
          <a:xfrm>
            <a:off x="11228246" y="155813"/>
            <a:ext cx="796883" cy="877073"/>
          </a:xfrm>
          <a:prstGeom prst="rect">
            <a:avLst/>
          </a:prstGeom>
        </p:spPr>
      </p:pic>
    </p:spTree>
    <p:extLst>
      <p:ext uri="{BB962C8B-B14F-4D97-AF65-F5344CB8AC3E}">
        <p14:creationId xmlns:p14="http://schemas.microsoft.com/office/powerpoint/2010/main" val="15083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5D8A-F991-5846-8977-E270558CD7E3}"/>
              </a:ext>
            </a:extLst>
          </p:cNvPr>
          <p:cNvSpPr>
            <a:spLocks noGrp="1"/>
          </p:cNvSpPr>
          <p:nvPr>
            <p:ph type="title"/>
          </p:nvPr>
        </p:nvSpPr>
        <p:spPr/>
        <p:txBody>
          <a:bodyPr anchor="ctr">
            <a:normAutofit/>
          </a:bodyPr>
          <a:lstStyle/>
          <a:p>
            <a:pPr algn="ctr"/>
            <a:r>
              <a:rPr lang="en-US" sz="5600" dirty="0">
                <a:solidFill>
                  <a:schemeClr val="bg1"/>
                </a:solidFill>
              </a:rPr>
              <a:t>Facts abut Bibi Khadijah!</a:t>
            </a:r>
          </a:p>
        </p:txBody>
      </p:sp>
      <p:pic>
        <p:nvPicPr>
          <p:cNvPr id="9" name="Picture 8" descr="Heart (symbol) - Wikipedia">
            <a:extLst>
              <a:ext uri="{FF2B5EF4-FFF2-40B4-BE49-F238E27FC236}">
                <a16:creationId xmlns:a16="http://schemas.microsoft.com/office/drawing/2014/main" id="{CB4BD16D-D16D-9D40-9FEA-FC662EAFE5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1832" y="38332"/>
            <a:ext cx="1460035" cy="1460035"/>
          </a:xfrm>
          <a:prstGeom prst="rect">
            <a:avLst/>
          </a:prstGeom>
        </p:spPr>
      </p:pic>
      <p:sp>
        <p:nvSpPr>
          <p:cNvPr id="11" name="TextBox 10">
            <a:extLst>
              <a:ext uri="{FF2B5EF4-FFF2-40B4-BE49-F238E27FC236}">
                <a16:creationId xmlns:a16="http://schemas.microsoft.com/office/drawing/2014/main" id="{8136F193-95CB-284C-B315-949A0ED5D2A2}"/>
              </a:ext>
            </a:extLst>
          </p:cNvPr>
          <p:cNvSpPr txBox="1"/>
          <p:nvPr/>
        </p:nvSpPr>
        <p:spPr>
          <a:xfrm>
            <a:off x="9786435" y="6886947"/>
            <a:ext cx="762915" cy="1061829"/>
          </a:xfrm>
          <a:prstGeom prst="rect">
            <a:avLst/>
          </a:prstGeom>
          <a:noFill/>
        </p:spPr>
        <p:txBody>
          <a:bodyPr wrap="square" rtlCol="0">
            <a:spAutoFit/>
          </a:bodyPr>
          <a:lstStyle/>
          <a:p>
            <a:r>
              <a:rPr lang="en-US" sz="900">
                <a:hlinkClick r:id="rId4" tooltip="https://en.m.wikipedia.org/wiki/Heart_(symbol)"/>
              </a:rPr>
              <a:t>This Photo</a:t>
            </a:r>
            <a:r>
              <a:rPr lang="en-US" sz="900"/>
              <a:t> by Unknown Author is licensed under </a:t>
            </a:r>
            <a:r>
              <a:rPr lang="en-US" sz="900">
                <a:hlinkClick r:id="rId5" tooltip="https://creativecommons.org/licenses/by-sa/3.0/"/>
              </a:rPr>
              <a:t>CC BY-SA</a:t>
            </a:r>
            <a:endParaRPr lang="en-US" sz="900"/>
          </a:p>
        </p:txBody>
      </p:sp>
      <p:pic>
        <p:nvPicPr>
          <p:cNvPr id="5" name="Picture 4">
            <a:extLst>
              <a:ext uri="{FF2B5EF4-FFF2-40B4-BE49-F238E27FC236}">
                <a16:creationId xmlns:a16="http://schemas.microsoft.com/office/drawing/2014/main" id="{2D92F233-96BC-40C9-A2F8-04E91D23AE76}"/>
              </a:ext>
            </a:extLst>
          </p:cNvPr>
          <p:cNvPicPr>
            <a:picLocks noChangeAspect="1"/>
          </p:cNvPicPr>
          <p:nvPr/>
        </p:nvPicPr>
        <p:blipFill>
          <a:blip r:embed="rId6"/>
          <a:stretch>
            <a:fillRect/>
          </a:stretch>
        </p:blipFill>
        <p:spPr>
          <a:xfrm>
            <a:off x="994023" y="1613043"/>
            <a:ext cx="10708241" cy="4656228"/>
          </a:xfrm>
          <a:prstGeom prst="rect">
            <a:avLst/>
          </a:prstGeom>
        </p:spPr>
      </p:pic>
    </p:spTree>
    <p:extLst>
      <p:ext uri="{BB962C8B-B14F-4D97-AF65-F5344CB8AC3E}">
        <p14:creationId xmlns:p14="http://schemas.microsoft.com/office/powerpoint/2010/main" val="361150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Jabal</a:t>
            </a:r>
            <a:r>
              <a:rPr lang="en-GB" dirty="0"/>
              <a:t> Al </a:t>
            </a:r>
            <a:r>
              <a:rPr lang="en-GB" dirty="0" err="1"/>
              <a:t>Noor</a:t>
            </a:r>
            <a:r>
              <a:rPr lang="en-GB" dirty="0"/>
              <a:t>  </a:t>
            </a:r>
          </a:p>
        </p:txBody>
      </p:sp>
      <p:pic>
        <p:nvPicPr>
          <p:cNvPr id="4" name="Content Placeholder 3" descr="Jabal al-Nour - Wikipedia">
            <a:extLst>
              <a:ext uri="{FF2B5EF4-FFF2-40B4-BE49-F238E27FC236}">
                <a16:creationId xmlns:a16="http://schemas.microsoft.com/office/drawing/2014/main" id="{C32AC69E-A39A-0945-A444-DB51BDCA238F}"/>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854852" y="1770295"/>
            <a:ext cx="7840692" cy="47225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DA43F7-46B8-4A73-B938-3E04FD7DA502}"/>
              </a:ext>
            </a:extLst>
          </p:cNvPr>
          <p:cNvPicPr>
            <a:picLocks noChangeAspect="1"/>
          </p:cNvPicPr>
          <p:nvPr/>
        </p:nvPicPr>
        <p:blipFill>
          <a:blip r:embed="rId3"/>
          <a:stretch>
            <a:fillRect/>
          </a:stretch>
        </p:blipFill>
        <p:spPr>
          <a:xfrm>
            <a:off x="1451430" y="963795"/>
            <a:ext cx="8969828" cy="5600682"/>
          </a:xfrm>
          <a:prstGeom prst="rect">
            <a:avLst/>
          </a:prstGeom>
        </p:spPr>
      </p:pic>
      <p:pic>
        <p:nvPicPr>
          <p:cNvPr id="17" name="Picture 16" descr="Heart (symbol) - Wikipedia">
            <a:extLst>
              <a:ext uri="{FF2B5EF4-FFF2-40B4-BE49-F238E27FC236}">
                <a16:creationId xmlns:a16="http://schemas.microsoft.com/office/drawing/2014/main" id="{F07AD6AB-A372-4747-8D68-C56904ECF3A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832" y="38332"/>
            <a:ext cx="1460035" cy="1460035"/>
          </a:xfrm>
          <a:prstGeom prst="rect">
            <a:avLst/>
          </a:prstGeom>
        </p:spPr>
      </p:pic>
      <p:sp>
        <p:nvSpPr>
          <p:cNvPr id="19" name="TextBox 18">
            <a:extLst>
              <a:ext uri="{FF2B5EF4-FFF2-40B4-BE49-F238E27FC236}">
                <a16:creationId xmlns:a16="http://schemas.microsoft.com/office/drawing/2014/main" id="{EE02650D-1BD7-46D2-9C2D-2E81EDA24E0D}"/>
              </a:ext>
            </a:extLst>
          </p:cNvPr>
          <p:cNvSpPr txBox="1"/>
          <p:nvPr/>
        </p:nvSpPr>
        <p:spPr>
          <a:xfrm>
            <a:off x="9786435" y="6886947"/>
            <a:ext cx="762915" cy="1061829"/>
          </a:xfrm>
          <a:prstGeom prst="rect">
            <a:avLst/>
          </a:prstGeom>
          <a:noFill/>
        </p:spPr>
        <p:txBody>
          <a:bodyPr wrap="square" rtlCol="0">
            <a:spAutoFit/>
          </a:bodyPr>
          <a:lstStyle/>
          <a:p>
            <a:r>
              <a:rPr lang="en-US" sz="900">
                <a:hlinkClick r:id="rId5" tooltip="https://en.m.wikipedia.org/wiki/Heart_(symbol)"/>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100812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2CEC8-F8B5-4516-87A4-0819F21437F4}"/>
              </a:ext>
            </a:extLst>
          </p:cNvPr>
          <p:cNvPicPr>
            <a:picLocks noChangeAspect="1"/>
          </p:cNvPicPr>
          <p:nvPr/>
        </p:nvPicPr>
        <p:blipFill>
          <a:blip r:embed="rId3"/>
          <a:stretch>
            <a:fillRect/>
          </a:stretch>
        </p:blipFill>
        <p:spPr>
          <a:xfrm>
            <a:off x="883838" y="723179"/>
            <a:ext cx="10424324" cy="5789214"/>
          </a:xfrm>
          <a:prstGeom prst="rect">
            <a:avLst/>
          </a:prstGeom>
        </p:spPr>
      </p:pic>
      <p:sp>
        <p:nvSpPr>
          <p:cNvPr id="7" name="Rectangle: Rounded Corners 6">
            <a:extLst>
              <a:ext uri="{FF2B5EF4-FFF2-40B4-BE49-F238E27FC236}">
                <a16:creationId xmlns:a16="http://schemas.microsoft.com/office/drawing/2014/main" id="{B2455420-776E-48DB-9C39-DAC53FD2B24C}"/>
              </a:ext>
            </a:extLst>
          </p:cNvPr>
          <p:cNvSpPr/>
          <p:nvPr/>
        </p:nvSpPr>
        <p:spPr>
          <a:xfrm>
            <a:off x="5733143" y="1132116"/>
            <a:ext cx="5183133" cy="103051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Who was the 1</a:t>
            </a:r>
            <a:r>
              <a:rPr lang="en-US" sz="2800" baseline="30000" dirty="0"/>
              <a:t>st</a:t>
            </a:r>
            <a:r>
              <a:rPr lang="en-US" sz="2800" dirty="0"/>
              <a:t> woman to accept Islam?</a:t>
            </a:r>
          </a:p>
        </p:txBody>
      </p:sp>
    </p:spTree>
    <p:extLst>
      <p:ext uri="{BB962C8B-B14F-4D97-AF65-F5344CB8AC3E}">
        <p14:creationId xmlns:p14="http://schemas.microsoft.com/office/powerpoint/2010/main" val="3345742239"/>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5" ma:contentTypeDescription="Create a new document." ma:contentTypeScope="" ma:versionID="64ad4abebb47a39a382f0dfaff5f33ae">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9e5e9157a40a8ab9045b342f6df9009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35B30-3126-47EC-9092-42AD76BBE79C}">
  <ds:schemaRefs>
    <ds:schemaRef ds:uri="http://schemas.microsoft.com/office/2006/metadata/properties"/>
    <ds:schemaRef ds:uri="http://schemas.microsoft.com/office/infopath/2007/PartnerControls"/>
    <ds:schemaRef ds:uri="2e1157b2-a541-4da2-bb01-f090c72d0366"/>
  </ds:schemaRefs>
</ds:datastoreItem>
</file>

<file path=customXml/itemProps2.xml><?xml version="1.0" encoding="utf-8"?>
<ds:datastoreItem xmlns:ds="http://schemas.openxmlformats.org/officeDocument/2006/customXml" ds:itemID="{151FFD97-BC55-4CD9-A811-BAE42509EAF4}">
  <ds:schemaRefs>
    <ds:schemaRef ds:uri="http://schemas.microsoft.com/sharepoint/v3/contenttype/forms"/>
  </ds:schemaRefs>
</ds:datastoreItem>
</file>

<file path=customXml/itemProps3.xml><?xml version="1.0" encoding="utf-8"?>
<ds:datastoreItem xmlns:ds="http://schemas.openxmlformats.org/officeDocument/2006/customXml" ds:itemID="{A356FFAA-0FAF-4047-85A7-7D3691BC22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157b2-a541-4da2-bb01-f090c72d0366"/>
    <ds:schemaRef ds:uri="3897caef-7371-441b-81d8-0b1622f7b96c"/>
    <ds:schemaRef ds:uri="a2842b47-d5c6-4772-85f2-0bb4a15ec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374</TotalTime>
  <Words>783</Words>
  <Application>Microsoft Office PowerPoint</Application>
  <PresentationFormat>Widescreen</PresentationFormat>
  <Paragraphs>63</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GradientVTI</vt:lpstr>
      <vt:lpstr>Guess who todays lesson is about?</vt:lpstr>
      <vt:lpstr>Yes! Lady Khadijah!</vt:lpstr>
      <vt:lpstr>Can we spell out Khadijah with our arms and bodies?</vt:lpstr>
      <vt:lpstr>Lets Learn about Lady Khadijah  </vt:lpstr>
      <vt:lpstr> </vt:lpstr>
      <vt:lpstr>Facts abut Bibi Khadijah!</vt:lpstr>
      <vt:lpstr>Jabal Al Noor  </vt:lpstr>
      <vt:lpstr>PowerPoint Presentation</vt:lpstr>
      <vt:lpstr>PowerPoint Presentation</vt:lpstr>
      <vt:lpstr>PowerPoint Presentation</vt:lpstr>
      <vt:lpstr>Heaven waits for 4 ladies! </vt:lpstr>
      <vt:lpstr>Lets try and understand this Ayah!</vt:lpstr>
      <vt:lpstr>PowerPoint Presentation</vt:lpstr>
      <vt:lpstr>Strive to be like Lady Khadijah!</vt:lpstr>
      <vt:lpstr>Super Story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Guess who todays lesson is about?</dc:title>
  <dc:creator>Ali Alireza</dc:creator>
  <cp:lastModifiedBy>Ateka Alidina</cp:lastModifiedBy>
  <cp:revision>21</cp:revision>
  <dcterms:created xsi:type="dcterms:W3CDTF">2020-11-27T17:20:05Z</dcterms:created>
  <dcterms:modified xsi:type="dcterms:W3CDTF">2021-03-02T14:14:06Z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TaxKeyword">
    <vt:lpwstr/>
  </property>
</Properties>
</file>