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65" r:id="rId6"/>
    <p:sldId id="258" r:id="rId7"/>
    <p:sldId id="263" r:id="rId8"/>
    <p:sldId id="282" r:id="rId9"/>
    <p:sldId id="269" r:id="rId10"/>
    <p:sldId id="285" r:id="rId11"/>
    <p:sldId id="286" r:id="rId12"/>
    <p:sldId id="287" r:id="rId13"/>
    <p:sldId id="288" r:id="rId14"/>
    <p:sldId id="284" r:id="rId15"/>
    <p:sldId id="283" r:id="rId16"/>
    <p:sldId id="281" r:id="rId17"/>
    <p:sldId id="279" r:id="rId18"/>
    <p:sldId id="280" r:id="rId19"/>
    <p:sldId id="259" r:id="rId20"/>
    <p:sldId id="268"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AD659-EDED-E677-CA61-19008A7E3A7A}" v="16" dt="2021-03-02T14:20:53.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004" autoAdjust="0"/>
  </p:normalViewPr>
  <p:slideViewPr>
    <p:cSldViewPr snapToGrid="0">
      <p:cViewPr varScale="1">
        <p:scale>
          <a:sx n="34" d="100"/>
          <a:sy n="34" d="100"/>
        </p:scale>
        <p:origin x="19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4E9AD659-EDED-E677-CA61-19008A7E3A7A}"/>
    <pc:docChg chg="modSld">
      <pc:chgData name="Sajeeda Virani" userId="S::sajeedav@world-federation.org::20a3e56f-e822-43eb-a90b-be68ee27a775" providerId="AD" clId="Web-{4E9AD659-EDED-E677-CA61-19008A7E3A7A}" dt="2021-03-02T14:20:53.667" v="4" actId="20577"/>
      <pc:docMkLst>
        <pc:docMk/>
      </pc:docMkLst>
      <pc:sldChg chg="modSp">
        <pc:chgData name="Sajeeda Virani" userId="S::sajeedav@world-federation.org::20a3e56f-e822-43eb-a90b-be68ee27a775" providerId="AD" clId="Web-{4E9AD659-EDED-E677-CA61-19008A7E3A7A}" dt="2021-03-02T14:20:53.667" v="4" actId="20577"/>
        <pc:sldMkLst>
          <pc:docMk/>
          <pc:sldMk cId="1434322439" sldId="260"/>
        </pc:sldMkLst>
        <pc:spChg chg="mod">
          <ac:chgData name="Sajeeda Virani" userId="S::sajeedav@world-federation.org::20a3e56f-e822-43eb-a90b-be68ee27a775" providerId="AD" clId="Web-{4E9AD659-EDED-E677-CA61-19008A7E3A7A}" dt="2021-03-02T14:20:46.932" v="2" actId="20577"/>
          <ac:spMkLst>
            <pc:docMk/>
            <pc:sldMk cId="1434322439" sldId="260"/>
            <ac:spMk id="2" creationId="{48EF4E08-F858-4CCC-B3A9-899C5D83304F}"/>
          </ac:spMkLst>
        </pc:spChg>
        <pc:spChg chg="mod">
          <ac:chgData name="Sajeeda Virani" userId="S::sajeedav@world-federation.org::20a3e56f-e822-43eb-a90b-be68ee27a775" providerId="AD" clId="Web-{4E9AD659-EDED-E677-CA61-19008A7E3A7A}" dt="2021-03-02T14:20:53.667" v="4" actId="20577"/>
          <ac:spMkLst>
            <pc:docMk/>
            <pc:sldMk cId="1434322439" sldId="260"/>
            <ac:spMk id="3" creationId="{43AD987C-497F-45F6-8F40-C2E6B9F51861}"/>
          </ac:spMkLst>
        </pc:spChg>
      </pc:sldChg>
      <pc:sldChg chg="modSp">
        <pc:chgData name="Sajeeda Virani" userId="S::sajeedav@world-federation.org::20a3e56f-e822-43eb-a90b-be68ee27a775" providerId="AD" clId="Web-{4E9AD659-EDED-E677-CA61-19008A7E3A7A}" dt="2021-03-02T14:19:15.348" v="0" actId="20577"/>
        <pc:sldMkLst>
          <pc:docMk/>
          <pc:sldMk cId="1690373847" sldId="269"/>
        </pc:sldMkLst>
        <pc:spChg chg="mod">
          <ac:chgData name="Sajeeda Virani" userId="S::sajeedav@world-federation.org::20a3e56f-e822-43eb-a90b-be68ee27a775" providerId="AD" clId="Web-{4E9AD659-EDED-E677-CA61-19008A7E3A7A}" dt="2021-03-02T14:19:15.348" v="0" actId="20577"/>
          <ac:spMkLst>
            <pc:docMk/>
            <pc:sldMk cId="1690373847" sldId="269"/>
            <ac:spMk id="4" creationId="{7435549B-C796-4E3A-B291-F1E501DB49B9}"/>
          </ac:spMkLst>
        </pc:spChg>
      </pc:sldChg>
      <pc:sldChg chg="modSp">
        <pc:chgData name="Sajeeda Virani" userId="S::sajeedav@world-federation.org::20a3e56f-e822-43eb-a90b-be68ee27a775" providerId="AD" clId="Web-{4E9AD659-EDED-E677-CA61-19008A7E3A7A}" dt="2021-03-02T14:19:46.522" v="1" actId="20577"/>
        <pc:sldMkLst>
          <pc:docMk/>
          <pc:sldMk cId="2315491448" sldId="283"/>
        </pc:sldMkLst>
        <pc:spChg chg="mod">
          <ac:chgData name="Sajeeda Virani" userId="S::sajeedav@world-federation.org::20a3e56f-e822-43eb-a90b-be68ee27a775" providerId="AD" clId="Web-{4E9AD659-EDED-E677-CA61-19008A7E3A7A}" dt="2021-03-02T14:19:46.522" v="1" actId="20577"/>
          <ac:spMkLst>
            <pc:docMk/>
            <pc:sldMk cId="2315491448" sldId="283"/>
            <ac:spMk id="3" creationId="{993C37D3-64C6-43EB-B310-95BD64B093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BB856-1D2E-42AA-8CA2-1D6246B88EBB}" type="datetimeFigureOut">
              <a:rPr lang="en-CA" smtClean="0"/>
              <a:t>2021-03-02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AAAE7-F805-4DF3-83DA-602226A7AA89}" type="slidenum">
              <a:rPr lang="en-CA" smtClean="0"/>
              <a:t>‹#›</a:t>
            </a:fld>
            <a:endParaRPr lang="en-CA"/>
          </a:p>
        </p:txBody>
      </p:sp>
    </p:spTree>
    <p:extLst>
      <p:ext uri="{BB962C8B-B14F-4D97-AF65-F5344CB8AC3E}">
        <p14:creationId xmlns:p14="http://schemas.microsoft.com/office/powerpoint/2010/main" val="270906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A‘udhu</a:t>
            </a:r>
            <a:r>
              <a:rPr lang="en-CA" b="1" dirty="0"/>
              <a:t> </a:t>
            </a:r>
            <a:r>
              <a:rPr lang="en-CA" b="1" dirty="0" err="1"/>
              <a:t>billahi</a:t>
            </a:r>
            <a:r>
              <a:rPr lang="en-CA" b="1" dirty="0"/>
              <a:t> </a:t>
            </a:r>
            <a:r>
              <a:rPr lang="en-CA" b="1" dirty="0" err="1"/>
              <a:t>minash</a:t>
            </a:r>
            <a:r>
              <a:rPr lang="en-CA" b="1" dirty="0"/>
              <a:t> </a:t>
            </a:r>
            <a:r>
              <a:rPr lang="en-CA" b="1" dirty="0" err="1"/>
              <a:t>shaytanir</a:t>
            </a:r>
            <a:r>
              <a:rPr lang="en-CA" b="1" dirty="0"/>
              <a:t> </a:t>
            </a:r>
            <a:r>
              <a:rPr lang="en-CA" b="1" dirty="0" err="1"/>
              <a:t>rajim</a:t>
            </a:r>
            <a:r>
              <a:rPr lang="en-CA" b="1" dirty="0"/>
              <a:t> </a:t>
            </a:r>
          </a:p>
          <a:p>
            <a:r>
              <a:rPr lang="en-CA" b="1" dirty="0" err="1"/>
              <a:t>Bismillahir</a:t>
            </a:r>
            <a:r>
              <a:rPr lang="en-CA" b="1" dirty="0"/>
              <a:t> </a:t>
            </a:r>
            <a:r>
              <a:rPr lang="en-CA" b="1" dirty="0" err="1"/>
              <a:t>rahmanir</a:t>
            </a:r>
            <a:r>
              <a:rPr lang="en-CA" b="1" dirty="0"/>
              <a:t> </a:t>
            </a:r>
            <a:r>
              <a:rPr lang="en-CA" b="1" dirty="0" err="1"/>
              <a:t>rahim</a:t>
            </a:r>
            <a:r>
              <a:rPr lang="en-CA" b="1" dirty="0"/>
              <a:t> </a:t>
            </a:r>
          </a:p>
          <a:p>
            <a:r>
              <a:rPr lang="en-CA" b="1" dirty="0" err="1"/>
              <a:t>Allahumma</a:t>
            </a:r>
            <a:r>
              <a:rPr lang="en-CA" b="1" dirty="0"/>
              <a:t> </a:t>
            </a:r>
            <a:r>
              <a:rPr lang="en-CA" b="1" dirty="0" err="1"/>
              <a:t>salli</a:t>
            </a:r>
            <a:r>
              <a:rPr lang="en-CA" b="1" dirty="0"/>
              <a:t> ala </a:t>
            </a:r>
            <a:r>
              <a:rPr lang="en-CA" b="1" dirty="0" err="1"/>
              <a:t>muhammadin</a:t>
            </a:r>
            <a:r>
              <a:rPr lang="en-CA" b="1" dirty="0"/>
              <a:t> </a:t>
            </a:r>
            <a:r>
              <a:rPr lang="en-CA" b="1" dirty="0" err="1"/>
              <a:t>wa</a:t>
            </a:r>
            <a:r>
              <a:rPr lang="en-CA" b="1" dirty="0"/>
              <a:t> </a:t>
            </a:r>
            <a:r>
              <a:rPr lang="en-CA" b="1" dirty="0" err="1"/>
              <a:t>ali</a:t>
            </a:r>
            <a:r>
              <a:rPr lang="en-CA" b="1" dirty="0"/>
              <a:t> </a:t>
            </a:r>
            <a:r>
              <a:rPr lang="en-CA" b="1" dirty="0" err="1"/>
              <a:t>muhammad</a:t>
            </a:r>
            <a:endParaRPr lang="en-CA" b="1" dirty="0"/>
          </a:p>
          <a:p>
            <a:endParaRPr lang="en-CA" b="1" dirty="0"/>
          </a:p>
          <a:p>
            <a:endParaRPr lang="en-CA" dirty="0"/>
          </a:p>
        </p:txBody>
      </p:sp>
      <p:sp>
        <p:nvSpPr>
          <p:cNvPr id="4" name="Slide Number Placeholder 3"/>
          <p:cNvSpPr>
            <a:spLocks noGrp="1"/>
          </p:cNvSpPr>
          <p:nvPr>
            <p:ph type="sldNum" sz="quarter" idx="5"/>
          </p:nvPr>
        </p:nvSpPr>
        <p:spPr/>
        <p:txBody>
          <a:bodyPr/>
          <a:lstStyle/>
          <a:p>
            <a:fld id="{E22AAAE7-F805-4DF3-83DA-602226A7AA89}" type="slidenum">
              <a:rPr lang="en-CA" smtClean="0"/>
              <a:t>2</a:t>
            </a:fld>
            <a:endParaRPr lang="en-CA"/>
          </a:p>
        </p:txBody>
      </p:sp>
    </p:spTree>
    <p:extLst>
      <p:ext uri="{BB962C8B-B14F-4D97-AF65-F5344CB8AC3E}">
        <p14:creationId xmlns:p14="http://schemas.microsoft.com/office/powerpoint/2010/main" val="40905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Draw/write</a:t>
            </a:r>
          </a:p>
        </p:txBody>
      </p:sp>
      <p:sp>
        <p:nvSpPr>
          <p:cNvPr id="4" name="Slide Number Placeholder 3"/>
          <p:cNvSpPr>
            <a:spLocks noGrp="1"/>
          </p:cNvSpPr>
          <p:nvPr>
            <p:ph type="sldNum" sz="quarter" idx="5"/>
          </p:nvPr>
        </p:nvSpPr>
        <p:spPr/>
        <p:txBody>
          <a:bodyPr/>
          <a:lstStyle/>
          <a:p>
            <a:fld id="{E22AAAE7-F805-4DF3-83DA-602226A7AA89}" type="slidenum">
              <a:rPr lang="en-CA" smtClean="0"/>
              <a:t>11</a:t>
            </a:fld>
            <a:endParaRPr lang="en-CA"/>
          </a:p>
        </p:txBody>
      </p:sp>
    </p:spTree>
    <p:extLst>
      <p:ext uri="{BB962C8B-B14F-4D97-AF65-F5344CB8AC3E}">
        <p14:creationId xmlns:p14="http://schemas.microsoft.com/office/powerpoint/2010/main" val="331128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all get ready now for an exciting story! Are you ready to listen to one?</a:t>
            </a:r>
          </a:p>
        </p:txBody>
      </p:sp>
      <p:sp>
        <p:nvSpPr>
          <p:cNvPr id="4" name="Slide Number Placeholder 3"/>
          <p:cNvSpPr>
            <a:spLocks noGrp="1"/>
          </p:cNvSpPr>
          <p:nvPr>
            <p:ph type="sldNum" sz="quarter" idx="5"/>
          </p:nvPr>
        </p:nvSpPr>
        <p:spPr/>
        <p:txBody>
          <a:bodyPr/>
          <a:lstStyle/>
          <a:p>
            <a:fld id="{E22AAAE7-F805-4DF3-83DA-602226A7AA89}" type="slidenum">
              <a:rPr lang="en-CA" smtClean="0"/>
              <a:t>13</a:t>
            </a:fld>
            <a:endParaRPr lang="en-CA"/>
          </a:p>
        </p:txBody>
      </p:sp>
    </p:spTree>
    <p:extLst>
      <p:ext uri="{BB962C8B-B14F-4D97-AF65-F5344CB8AC3E}">
        <p14:creationId xmlns:p14="http://schemas.microsoft.com/office/powerpoint/2010/main" val="176467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Arial" panose="020B0604020202020204" pitchFamily="34" charset="0"/>
              </a:rPr>
              <a:t>Tell them to listen to the story and tell you when we should say </a:t>
            </a:r>
            <a:r>
              <a:rPr lang="en-CA" sz="1800" i="1" dirty="0">
                <a:effectLst/>
                <a:latin typeface="Arial" panose="020B0604020202020204" pitchFamily="34" charset="0"/>
                <a:ea typeface="Calibri" panose="020F0502020204030204" pitchFamily="34" charset="0"/>
                <a:cs typeface="Arial" panose="020B0604020202020204" pitchFamily="34" charset="0"/>
              </a:rPr>
              <a:t>Inshallah</a:t>
            </a:r>
            <a:r>
              <a:rPr lang="en-CA" sz="1800" dirty="0">
                <a:effectLst/>
                <a:latin typeface="Arial" panose="020B0604020202020204" pitchFamily="34" charset="0"/>
                <a:ea typeface="Calibri" panose="020F0502020204030204" pitchFamily="34" charset="0"/>
                <a:cs typeface="Arial" panose="020B0604020202020204" pitchFamily="34" charset="0"/>
              </a:rPr>
              <a:t>:</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E22AAAE7-F805-4DF3-83DA-602226A7AA89}" type="slidenum">
              <a:rPr lang="en-CA" smtClean="0"/>
              <a:t>14</a:t>
            </a:fld>
            <a:endParaRPr lang="en-CA"/>
          </a:p>
        </p:txBody>
      </p:sp>
    </p:spTree>
    <p:extLst>
      <p:ext uri="{BB962C8B-B14F-4D97-AF65-F5344CB8AC3E}">
        <p14:creationId xmlns:p14="http://schemas.microsoft.com/office/powerpoint/2010/main" val="2216647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latin typeface="Garamond" panose="02020404030301010803" pitchFamily="18" charset="0"/>
              </a:rPr>
              <a:t>Imam Ali (a) said, “Remembering Allah makes hard things and unhappiness go away.”</a:t>
            </a:r>
          </a:p>
          <a:p>
            <a:pPr algn="l"/>
            <a:r>
              <a:rPr lang="en-US" sz="1200" b="1" i="0" u="none" strike="noStrike" baseline="0" dirty="0">
                <a:latin typeface="Garamond" panose="02020404030301010803" pitchFamily="18" charset="0"/>
              </a:rPr>
              <a:t>Explain this hadith by Imam Ali (a) to show the beauty of remembering Allah at all times. Discuss why they think remembering Allah takes away difficulties. He is the strongest and most powerful. Who can help us </a:t>
            </a:r>
            <a:r>
              <a:rPr lang="en-CA" sz="1200" b="1" i="0" u="none" strike="noStrike" baseline="0" dirty="0">
                <a:latin typeface="Garamond" panose="02020404030301010803" pitchFamily="18" charset="0"/>
              </a:rPr>
              <a:t>better than Him?</a:t>
            </a:r>
            <a:endParaRPr lang="en-CA" sz="1200" b="1" dirty="0">
              <a:latin typeface="Garamond" panose="02020404030301010803" pitchFamily="18" charset="0"/>
            </a:endParaRPr>
          </a:p>
          <a:p>
            <a:endParaRPr lang="en-CA" dirty="0"/>
          </a:p>
        </p:txBody>
      </p:sp>
      <p:sp>
        <p:nvSpPr>
          <p:cNvPr id="4" name="Slide Number Placeholder 3"/>
          <p:cNvSpPr>
            <a:spLocks noGrp="1"/>
          </p:cNvSpPr>
          <p:nvPr>
            <p:ph type="sldNum" sz="quarter" idx="5"/>
          </p:nvPr>
        </p:nvSpPr>
        <p:spPr/>
        <p:txBody>
          <a:bodyPr/>
          <a:lstStyle/>
          <a:p>
            <a:fld id="{E22AAAE7-F805-4DF3-83DA-602226A7AA89}" type="slidenum">
              <a:rPr lang="en-CA" smtClean="0"/>
              <a:t>15</a:t>
            </a:fld>
            <a:endParaRPr lang="en-CA"/>
          </a:p>
        </p:txBody>
      </p:sp>
    </p:spTree>
    <p:extLst>
      <p:ext uri="{BB962C8B-B14F-4D97-AF65-F5344CB8AC3E}">
        <p14:creationId xmlns:p14="http://schemas.microsoft.com/office/powerpoint/2010/main" val="1132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Wasn’t that an awesome story? Let us remember Allah by saying this </a:t>
            </a:r>
            <a:r>
              <a:rPr lang="en-CA" dirty="0" err="1"/>
              <a:t>ayat</a:t>
            </a:r>
            <a:r>
              <a:rPr lang="en-CA" dirty="0"/>
              <a:t> together.</a:t>
            </a:r>
          </a:p>
        </p:txBody>
      </p:sp>
      <p:sp>
        <p:nvSpPr>
          <p:cNvPr id="4" name="Slide Number Placeholder 3"/>
          <p:cNvSpPr>
            <a:spLocks noGrp="1"/>
          </p:cNvSpPr>
          <p:nvPr>
            <p:ph type="sldNum" sz="quarter" idx="5"/>
          </p:nvPr>
        </p:nvSpPr>
        <p:spPr/>
        <p:txBody>
          <a:bodyPr/>
          <a:lstStyle/>
          <a:p>
            <a:fld id="{E22AAAE7-F805-4DF3-83DA-602226A7AA89}" type="slidenum">
              <a:rPr lang="en-CA" smtClean="0"/>
              <a:t>16</a:t>
            </a:fld>
            <a:endParaRPr lang="en-CA"/>
          </a:p>
        </p:txBody>
      </p:sp>
    </p:spTree>
    <p:extLst>
      <p:ext uri="{BB962C8B-B14F-4D97-AF65-F5344CB8AC3E}">
        <p14:creationId xmlns:p14="http://schemas.microsoft.com/office/powerpoint/2010/main" val="191673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effectLst/>
                <a:latin typeface="Georgia" panose="02040502050405020303" pitchFamily="18" charset="0"/>
                <a:ea typeface="Calibri" panose="020F0502020204030204" pitchFamily="34" charset="0"/>
                <a:cs typeface="Arial" panose="020B0604020202020204" pitchFamily="34" charset="0"/>
              </a:rPr>
              <a:t> Remember, </a:t>
            </a:r>
            <a:r>
              <a:rPr lang="en-US" sz="2800" dirty="0"/>
              <a:t>each of these words has Allah’s name in it we say them as a constant reminder of Allah and whatever happens to us we know that Allah wanted it to happen this way….</a:t>
            </a: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CA" sz="1200" b="1" dirty="0">
                <a:effectLst/>
                <a:latin typeface="Georgia" panose="02040502050405020303" pitchFamily="18" charset="0"/>
                <a:ea typeface="Calibri" panose="020F0502020204030204" pitchFamily="34" charset="0"/>
                <a:cs typeface="Arial" panose="020B0604020202020204" pitchFamily="34" charset="0"/>
              </a:rPr>
              <a:t>Children at a picnic eating their food.  (Alhamdulillah - Praise be to Allah)</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CA" sz="1200" b="1" dirty="0">
                <a:effectLst/>
                <a:latin typeface="Georgia" panose="02040502050405020303" pitchFamily="18" charset="0"/>
                <a:ea typeface="Calibri" panose="020F0502020204030204" pitchFamily="34" charset="0"/>
                <a:cs typeface="Arial" panose="020B0604020202020204" pitchFamily="34" charset="0"/>
              </a:rPr>
              <a:t>Child scoring a goal (Mashallah - Allah wants it this way)</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CA" sz="1200" b="1" dirty="0">
                <a:effectLst/>
                <a:latin typeface="Georgia" panose="02040502050405020303" pitchFamily="18" charset="0"/>
                <a:ea typeface="Calibri" panose="020F0502020204030204" pitchFamily="34" charset="0"/>
                <a:cs typeface="Arial" panose="020B0604020202020204" pitchFamily="34" charset="0"/>
              </a:rPr>
              <a:t>Teacher in class saying, “Tomorrow we will have a class party” (Inshallah - Allah wants it to happen)</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CA" sz="1200" b="1" dirty="0">
                <a:effectLst/>
                <a:latin typeface="Georgia" panose="02040502050405020303" pitchFamily="18" charset="0"/>
                <a:ea typeface="Calibri" panose="020F0502020204030204" pitchFamily="34" charset="0"/>
                <a:cs typeface="Arial" panose="020B0604020202020204" pitchFamily="34" charset="0"/>
              </a:rPr>
              <a:t>When you hear someone sneezing (we say </a:t>
            </a:r>
            <a:r>
              <a:rPr lang="en-CA" sz="1200" b="1" dirty="0" err="1">
                <a:effectLst/>
                <a:latin typeface="Georgia" panose="02040502050405020303" pitchFamily="18" charset="0"/>
                <a:ea typeface="Calibri" panose="020F0502020204030204" pitchFamily="34" charset="0"/>
                <a:cs typeface="Arial" panose="020B0604020202020204" pitchFamily="34" charset="0"/>
              </a:rPr>
              <a:t>Yarhamukallah</a:t>
            </a:r>
            <a:r>
              <a:rPr lang="en-CA" sz="1200" b="1" dirty="0">
                <a:effectLst/>
                <a:latin typeface="Georgia" panose="02040502050405020303" pitchFamily="18" charset="0"/>
                <a:ea typeface="Calibri" panose="020F0502020204030204" pitchFamily="34" charset="0"/>
                <a:cs typeface="Arial" panose="020B0604020202020204" pitchFamily="34" charset="0"/>
              </a:rPr>
              <a:t> - May Allah be kind to you)</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CA" sz="1200" b="1" dirty="0">
                <a:effectLst/>
                <a:latin typeface="Georgia" panose="02040502050405020303" pitchFamily="18" charset="0"/>
                <a:ea typeface="Calibri" panose="020F0502020204030204" pitchFamily="34" charset="0"/>
                <a:cs typeface="Arial" panose="020B0604020202020204" pitchFamily="34" charset="0"/>
              </a:rPr>
              <a:t>Child sharing cookies with another child, speech bubble on child receiving the cookie (</a:t>
            </a:r>
            <a:r>
              <a:rPr lang="en-CA" sz="1200" b="1" dirty="0" err="1">
                <a:effectLst/>
                <a:latin typeface="Georgia" panose="02040502050405020303" pitchFamily="18" charset="0"/>
                <a:ea typeface="Calibri" panose="020F0502020204030204" pitchFamily="34" charset="0"/>
                <a:cs typeface="Arial" panose="020B0604020202020204" pitchFamily="34" charset="0"/>
              </a:rPr>
              <a:t>Jazakallah</a:t>
            </a:r>
            <a:r>
              <a:rPr lang="en-CA" sz="1200" b="1" dirty="0">
                <a:effectLst/>
                <a:latin typeface="Georgia" panose="02040502050405020303" pitchFamily="18" charset="0"/>
                <a:ea typeface="Calibri" panose="020F0502020204030204" pitchFamily="34" charset="0"/>
                <a:cs typeface="Arial" panose="020B0604020202020204" pitchFamily="34" charset="0"/>
              </a:rPr>
              <a:t> - May Allah reward you)</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E22AAAE7-F805-4DF3-83DA-602226A7AA89}" type="slidenum">
              <a:rPr lang="en-CA" smtClean="0"/>
              <a:t>17</a:t>
            </a:fld>
            <a:endParaRPr lang="en-CA"/>
          </a:p>
        </p:txBody>
      </p:sp>
    </p:spTree>
    <p:extLst>
      <p:ext uri="{BB962C8B-B14F-4D97-AF65-F5344CB8AC3E}">
        <p14:creationId xmlns:p14="http://schemas.microsoft.com/office/powerpoint/2010/main" val="354419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Today we will learn some new words to remember Allah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&amp; When to use them</a:t>
            </a:r>
          </a:p>
          <a:p>
            <a:endParaRPr lang="en-CA" dirty="0"/>
          </a:p>
        </p:txBody>
      </p:sp>
      <p:sp>
        <p:nvSpPr>
          <p:cNvPr id="4" name="Slide Number Placeholder 3"/>
          <p:cNvSpPr>
            <a:spLocks noGrp="1"/>
          </p:cNvSpPr>
          <p:nvPr>
            <p:ph type="sldNum" sz="quarter" idx="5"/>
          </p:nvPr>
        </p:nvSpPr>
        <p:spPr/>
        <p:txBody>
          <a:bodyPr/>
          <a:lstStyle/>
          <a:p>
            <a:fld id="{E22AAAE7-F805-4DF3-83DA-602226A7AA89}" type="slidenum">
              <a:rPr lang="en-CA" smtClean="0"/>
              <a:t>3</a:t>
            </a:fld>
            <a:endParaRPr lang="en-CA"/>
          </a:p>
        </p:txBody>
      </p:sp>
    </p:spTree>
    <p:extLst>
      <p:ext uri="{BB962C8B-B14F-4D97-AF65-F5344CB8AC3E}">
        <p14:creationId xmlns:p14="http://schemas.microsoft.com/office/powerpoint/2010/main" val="241362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latin typeface="Georgia" panose="02040502050405020303" pitchFamily="18" charset="0"/>
              </a:rPr>
              <a:t>Now we will play a game.</a:t>
            </a:r>
          </a:p>
          <a:p>
            <a:r>
              <a:rPr lang="en-CA" b="1" dirty="0">
                <a:latin typeface="Georgia" panose="02040502050405020303" pitchFamily="18" charset="0"/>
              </a:rPr>
              <a:t>Would you like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Georgia" panose="02040502050405020303" pitchFamily="18" charset="0"/>
              </a:rPr>
              <a:t>You have 45 secs, go and bring something you like and want to thank Allah for it.</a:t>
            </a:r>
          </a:p>
          <a:p>
            <a:endParaRPr lang="en-CA"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be very generous with praise!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E22AAAE7-F805-4DF3-83DA-602226A7AA89}" type="slidenum">
              <a:rPr lang="en-CA" smtClean="0"/>
              <a:t>4</a:t>
            </a:fld>
            <a:endParaRPr lang="en-CA"/>
          </a:p>
        </p:txBody>
      </p:sp>
    </p:spTree>
    <p:extLst>
      <p:ext uri="{BB962C8B-B14F-4D97-AF65-F5344CB8AC3E}">
        <p14:creationId xmlns:p14="http://schemas.microsoft.com/office/powerpoint/2010/main" val="106660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 us remember Allah by saying this </a:t>
            </a:r>
            <a:r>
              <a:rPr lang="en-CA" dirty="0" err="1"/>
              <a:t>ayat</a:t>
            </a:r>
            <a:r>
              <a:rPr lang="en-CA" dirty="0"/>
              <a:t> together.</a:t>
            </a:r>
          </a:p>
        </p:txBody>
      </p:sp>
      <p:sp>
        <p:nvSpPr>
          <p:cNvPr id="4" name="Slide Number Placeholder 3"/>
          <p:cNvSpPr>
            <a:spLocks noGrp="1"/>
          </p:cNvSpPr>
          <p:nvPr>
            <p:ph type="sldNum" sz="quarter" idx="5"/>
          </p:nvPr>
        </p:nvSpPr>
        <p:spPr/>
        <p:txBody>
          <a:bodyPr/>
          <a:lstStyle/>
          <a:p>
            <a:fld id="{E22AAAE7-F805-4DF3-83DA-602226A7AA89}" type="slidenum">
              <a:rPr lang="en-CA" smtClean="0"/>
              <a:t>5</a:t>
            </a:fld>
            <a:endParaRPr lang="en-CA"/>
          </a:p>
        </p:txBody>
      </p:sp>
    </p:spTree>
    <p:extLst>
      <p:ext uri="{BB962C8B-B14F-4D97-AF65-F5344CB8AC3E}">
        <p14:creationId xmlns:p14="http://schemas.microsoft.com/office/powerpoint/2010/main" val="426000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know when we use this word? What do you think it means? </a:t>
            </a:r>
            <a:r>
              <a:rPr lang="en-CA" sz="1200" b="1" dirty="0">
                <a:effectLst/>
                <a:latin typeface="Georgia" panose="02040502050405020303" pitchFamily="18" charset="0"/>
                <a:ea typeface="Calibri" panose="020F0502020204030204" pitchFamily="34" charset="0"/>
                <a:cs typeface="Arial" panose="020B0604020202020204" pitchFamily="34" charset="0"/>
              </a:rPr>
              <a:t>(Alhamdulillah - Praise be to Allah)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Children at a picnic eating their food.  (Alhamdulillah - Praise be to Allah)</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E22AAAE7-F805-4DF3-83DA-602226A7AA89}" type="slidenum">
              <a:rPr lang="en-CA" smtClean="0"/>
              <a:t>6</a:t>
            </a:fld>
            <a:endParaRPr lang="en-CA"/>
          </a:p>
        </p:txBody>
      </p:sp>
    </p:spTree>
    <p:extLst>
      <p:ext uri="{BB962C8B-B14F-4D97-AF65-F5344CB8AC3E}">
        <p14:creationId xmlns:p14="http://schemas.microsoft.com/office/powerpoint/2010/main" val="207245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know when we use this word? What do you think it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(Mashallah - Allah wants it this way)</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Child scoring a goal (Mashallah - Allah wants it this way)</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22AAAE7-F805-4DF3-83DA-602226A7AA89}" type="slidenum">
              <a:rPr lang="en-CA" smtClean="0"/>
              <a:t>7</a:t>
            </a:fld>
            <a:endParaRPr lang="en-CA"/>
          </a:p>
        </p:txBody>
      </p:sp>
    </p:spTree>
    <p:extLst>
      <p:ext uri="{BB962C8B-B14F-4D97-AF65-F5344CB8AC3E}">
        <p14:creationId xmlns:p14="http://schemas.microsoft.com/office/powerpoint/2010/main" val="120743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know when we use this word? What do you think it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(Inshallah - Allah wants it to happen)/wills</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Teacher in class saying, “Tomorrow we will have a class party” (Inshallah - Allah wants it to happen)</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22AAAE7-F805-4DF3-83DA-602226A7AA89}" type="slidenum">
              <a:rPr lang="en-CA" smtClean="0"/>
              <a:t>8</a:t>
            </a:fld>
            <a:endParaRPr lang="en-CA"/>
          </a:p>
        </p:txBody>
      </p:sp>
    </p:spTree>
    <p:extLst>
      <p:ext uri="{BB962C8B-B14F-4D97-AF65-F5344CB8AC3E}">
        <p14:creationId xmlns:p14="http://schemas.microsoft.com/office/powerpoint/2010/main" val="75663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know when we use this word? What do you think it means?</a:t>
            </a:r>
          </a:p>
          <a:p>
            <a:r>
              <a:rPr lang="en-CA" sz="1200" b="1" dirty="0">
                <a:effectLst/>
                <a:latin typeface="Georgia" panose="02040502050405020303" pitchFamily="18" charset="0"/>
                <a:ea typeface="Calibri" panose="020F0502020204030204" pitchFamily="34" charset="0"/>
                <a:cs typeface="Arial" panose="020B0604020202020204" pitchFamily="34" charset="0"/>
              </a:rPr>
              <a:t>(</a:t>
            </a:r>
            <a:r>
              <a:rPr lang="en-CA" sz="1200" b="1" dirty="0" err="1">
                <a:effectLst/>
                <a:latin typeface="Georgia" panose="02040502050405020303" pitchFamily="18" charset="0"/>
                <a:ea typeface="Calibri" panose="020F0502020204030204" pitchFamily="34" charset="0"/>
                <a:cs typeface="Arial" panose="020B0604020202020204" pitchFamily="34" charset="0"/>
              </a:rPr>
              <a:t>Yarhamukallah</a:t>
            </a:r>
            <a:r>
              <a:rPr lang="en-CA" sz="1200" b="1" dirty="0">
                <a:effectLst/>
                <a:latin typeface="Georgia" panose="02040502050405020303" pitchFamily="18" charset="0"/>
                <a:ea typeface="Calibri" panose="020F0502020204030204" pitchFamily="34" charset="0"/>
                <a:cs typeface="Arial" panose="020B0604020202020204" pitchFamily="34" charset="0"/>
              </a:rPr>
              <a:t> - May Allah be kind to you)</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When you hear someone sneezing (we say </a:t>
            </a:r>
            <a:r>
              <a:rPr lang="en-CA" sz="1200" b="1" dirty="0" err="1">
                <a:effectLst/>
                <a:latin typeface="Georgia" panose="02040502050405020303" pitchFamily="18" charset="0"/>
                <a:ea typeface="Calibri" panose="020F0502020204030204" pitchFamily="34" charset="0"/>
                <a:cs typeface="Arial" panose="020B0604020202020204" pitchFamily="34" charset="0"/>
              </a:rPr>
              <a:t>Yarhamukallah</a:t>
            </a:r>
            <a:r>
              <a:rPr lang="en-CA" sz="1200" b="1" dirty="0">
                <a:effectLst/>
                <a:latin typeface="Georgia" panose="02040502050405020303" pitchFamily="18" charset="0"/>
                <a:ea typeface="Calibri" panose="020F0502020204030204" pitchFamily="34" charset="0"/>
                <a:cs typeface="Arial" panose="020B0604020202020204" pitchFamily="34" charset="0"/>
              </a:rPr>
              <a:t> - May Allah be kind to you)</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22AAAE7-F805-4DF3-83DA-602226A7AA89}" type="slidenum">
              <a:rPr lang="en-CA" smtClean="0"/>
              <a:t>9</a:t>
            </a:fld>
            <a:endParaRPr lang="en-CA"/>
          </a:p>
        </p:txBody>
      </p:sp>
    </p:spTree>
    <p:extLst>
      <p:ext uri="{BB962C8B-B14F-4D97-AF65-F5344CB8AC3E}">
        <p14:creationId xmlns:p14="http://schemas.microsoft.com/office/powerpoint/2010/main" val="5923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know when we use this word? What do you think it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a:t>
            </a:r>
            <a:r>
              <a:rPr lang="en-CA" sz="1200" b="1" dirty="0" err="1">
                <a:effectLst/>
                <a:latin typeface="Georgia" panose="02040502050405020303" pitchFamily="18" charset="0"/>
                <a:ea typeface="Calibri" panose="020F0502020204030204" pitchFamily="34" charset="0"/>
                <a:cs typeface="Arial" panose="020B0604020202020204" pitchFamily="34" charset="0"/>
              </a:rPr>
              <a:t>Jazakallah</a:t>
            </a:r>
            <a:r>
              <a:rPr lang="en-CA" sz="1200" b="1" dirty="0">
                <a:effectLst/>
                <a:latin typeface="Georgia" panose="02040502050405020303" pitchFamily="18" charset="0"/>
                <a:ea typeface="Calibri" panose="020F0502020204030204" pitchFamily="34" charset="0"/>
                <a:cs typeface="Arial" panose="020B0604020202020204" pitchFamily="34" charset="0"/>
              </a:rPr>
              <a:t> - May Allah reward you)</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Georgia" panose="02040502050405020303" pitchFamily="18" charset="0"/>
                <a:ea typeface="Calibri" panose="020F0502020204030204" pitchFamily="34" charset="0"/>
                <a:cs typeface="Arial" panose="020B0604020202020204" pitchFamily="34" charset="0"/>
              </a:rPr>
              <a:t>Child sharing cookies with another child, speech bubble on child receiving the cookie (</a:t>
            </a:r>
            <a:r>
              <a:rPr lang="en-CA" sz="1200" b="1" dirty="0" err="1">
                <a:effectLst/>
                <a:latin typeface="Georgia" panose="02040502050405020303" pitchFamily="18" charset="0"/>
                <a:ea typeface="Calibri" panose="020F0502020204030204" pitchFamily="34" charset="0"/>
                <a:cs typeface="Arial" panose="020B0604020202020204" pitchFamily="34" charset="0"/>
              </a:rPr>
              <a:t>Jazakallah</a:t>
            </a:r>
            <a:r>
              <a:rPr lang="en-CA" sz="1200" b="1" dirty="0">
                <a:effectLst/>
                <a:latin typeface="Georgia" panose="02040502050405020303" pitchFamily="18" charset="0"/>
                <a:ea typeface="Calibri" panose="020F0502020204030204" pitchFamily="34" charset="0"/>
                <a:cs typeface="Arial" panose="020B0604020202020204" pitchFamily="34" charset="0"/>
              </a:rPr>
              <a:t> - May Allah reward you)</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22AAAE7-F805-4DF3-83DA-602226A7AA89}" type="slidenum">
              <a:rPr lang="en-CA" smtClean="0"/>
              <a:t>10</a:t>
            </a:fld>
            <a:endParaRPr lang="en-CA"/>
          </a:p>
        </p:txBody>
      </p:sp>
    </p:spTree>
    <p:extLst>
      <p:ext uri="{BB962C8B-B14F-4D97-AF65-F5344CB8AC3E}">
        <p14:creationId xmlns:p14="http://schemas.microsoft.com/office/powerpoint/2010/main" val="276192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56FC-55F3-47A3-ACBB-649E4E495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4C0A5B7-EF78-4FCD-B6EB-EA598B35B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6DE69AD-BC00-45C7-9E97-51725D2EA332}"/>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5" name="Footer Placeholder 4">
            <a:extLst>
              <a:ext uri="{FF2B5EF4-FFF2-40B4-BE49-F238E27FC236}">
                <a16:creationId xmlns:a16="http://schemas.microsoft.com/office/drawing/2014/main" id="{EE34CEC4-6338-44DB-91CC-A6C5AD66A51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97CFBC-E467-4920-88B7-310D9F3641AB}"/>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294617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6280-1711-4FFF-B16B-F9AC4258ACD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787F990-2014-4E89-8B61-6215F65229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B873BF-8040-4215-B4CC-41B49041CF2A}"/>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5" name="Footer Placeholder 4">
            <a:extLst>
              <a:ext uri="{FF2B5EF4-FFF2-40B4-BE49-F238E27FC236}">
                <a16:creationId xmlns:a16="http://schemas.microsoft.com/office/drawing/2014/main" id="{F68AB1A4-57FB-4976-8A36-AF0D0F38AE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F7C8F3-768B-4F51-B555-25A0A766E711}"/>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1013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3E6B0-08BA-4BDE-944C-A2420F850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D0DAB7-F606-4A54-85A4-E3042EC084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155252F-FF28-4993-A0CB-467E46E82BE8}"/>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5" name="Footer Placeholder 4">
            <a:extLst>
              <a:ext uri="{FF2B5EF4-FFF2-40B4-BE49-F238E27FC236}">
                <a16:creationId xmlns:a16="http://schemas.microsoft.com/office/drawing/2014/main" id="{FBB5221F-FBC4-4951-AB4F-1D80800B17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2C1696-FEB4-40AD-B261-3AA980330A35}"/>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89159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C216-F96B-49D1-B82B-A1D8BB4CB3A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11F7EF-1C81-4057-AE46-CA0E6E71C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0347A8-CF32-4D89-A36C-356586668C92}"/>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5" name="Footer Placeholder 4">
            <a:extLst>
              <a:ext uri="{FF2B5EF4-FFF2-40B4-BE49-F238E27FC236}">
                <a16:creationId xmlns:a16="http://schemas.microsoft.com/office/drawing/2014/main" id="{9B070BC8-5BD2-47A7-88AB-53293AFDF3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C45610-01CA-41BD-B5E3-12BF07D50BBD}"/>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377751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1AF9-E44D-49A2-8E63-95CE72216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5D5E9F5-B743-4070-970B-DA2F322032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00C6CF-6EB0-4541-9B8F-AF7A5044B521}"/>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5" name="Footer Placeholder 4">
            <a:extLst>
              <a:ext uri="{FF2B5EF4-FFF2-40B4-BE49-F238E27FC236}">
                <a16:creationId xmlns:a16="http://schemas.microsoft.com/office/drawing/2014/main" id="{A3711733-F122-4AA2-ACA8-897F6FFF2C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4A3686-5C2B-4E90-AB7D-4A38FF8F33ED}"/>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164122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8277-4A49-4C28-836C-0BFCE226D46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0ABB4F-EFA2-4789-8648-96A3FC57F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C43601F-94C6-4600-B195-F5502DB39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ADECC2E-372D-42C5-8192-20982019353C}"/>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6" name="Footer Placeholder 5">
            <a:extLst>
              <a:ext uri="{FF2B5EF4-FFF2-40B4-BE49-F238E27FC236}">
                <a16:creationId xmlns:a16="http://schemas.microsoft.com/office/drawing/2014/main" id="{2D9FADF8-BE69-4DB7-93B3-FB101806D7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2603491-287F-4858-89B7-775CA5A23E46}"/>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360815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AC14-D858-4DB8-BE96-324F4801050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63B7D69-A931-4A6B-8673-A172A1F1F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3C128-F33E-44B9-82A9-FDE188BC62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281D866-A948-4AC9-BCC1-7C16B602A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74C75-0F81-494E-B33E-0B2B975276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F238807-0C32-4E03-B2A6-6BB583170C64}"/>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8" name="Footer Placeholder 7">
            <a:extLst>
              <a:ext uri="{FF2B5EF4-FFF2-40B4-BE49-F238E27FC236}">
                <a16:creationId xmlns:a16="http://schemas.microsoft.com/office/drawing/2014/main" id="{79952EBE-07A2-462C-AF50-2C4412F28D3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37260F-254B-416D-9813-C733D3353935}"/>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61647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A631-C97B-4AC2-ABDB-53F5882CEA1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F8CF67A-943F-470C-98A1-35C7BE0C7252}"/>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4" name="Footer Placeholder 3">
            <a:extLst>
              <a:ext uri="{FF2B5EF4-FFF2-40B4-BE49-F238E27FC236}">
                <a16:creationId xmlns:a16="http://schemas.microsoft.com/office/drawing/2014/main" id="{FB357539-7D73-47E2-95EC-8B850230163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82403B8-2812-49CF-83D6-9BC3B082A68D}"/>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235144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C41B3-BF40-4580-BFF6-FA842C2ABD77}"/>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3" name="Footer Placeholder 2">
            <a:extLst>
              <a:ext uri="{FF2B5EF4-FFF2-40B4-BE49-F238E27FC236}">
                <a16:creationId xmlns:a16="http://schemas.microsoft.com/office/drawing/2014/main" id="{4E8A5DE2-1724-4B04-A765-7420A7A4BA4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3D21F27-A106-416A-9FE0-4BD1F40EFDA1}"/>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344192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5FC7-A292-4259-AD74-F775F8BEB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DAD50E2-CDFD-494A-BBDD-2B39F0A0D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B8B17F0-D8CC-4A72-8CD8-5BBE08273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0DD58-65CB-4EB3-B411-AA516E74E981}"/>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6" name="Footer Placeholder 5">
            <a:extLst>
              <a:ext uri="{FF2B5EF4-FFF2-40B4-BE49-F238E27FC236}">
                <a16:creationId xmlns:a16="http://schemas.microsoft.com/office/drawing/2014/main" id="{A249319A-A159-4FA3-ADE7-BB76FF5A24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FFB21B-AFEF-4AD7-9C76-D1CF7984F16A}"/>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340926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9452-7416-40DE-B423-C6D2AF766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CF665A3-EDFC-4E93-ACCE-AE0AEAAA7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E44BF01-B5FA-4644-850C-5FBEED6A1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8B470-F1DE-452F-B148-EF3094224993}"/>
              </a:ext>
            </a:extLst>
          </p:cNvPr>
          <p:cNvSpPr>
            <a:spLocks noGrp="1"/>
          </p:cNvSpPr>
          <p:nvPr>
            <p:ph type="dt" sz="half" idx="10"/>
          </p:nvPr>
        </p:nvSpPr>
        <p:spPr/>
        <p:txBody>
          <a:bodyPr/>
          <a:lstStyle/>
          <a:p>
            <a:fld id="{DFEEC135-F219-4285-99FA-6E302117A023}" type="datetimeFigureOut">
              <a:rPr lang="en-CA" smtClean="0"/>
              <a:t>2021-03-02</a:t>
            </a:fld>
            <a:endParaRPr lang="en-CA"/>
          </a:p>
        </p:txBody>
      </p:sp>
      <p:sp>
        <p:nvSpPr>
          <p:cNvPr id="6" name="Footer Placeholder 5">
            <a:extLst>
              <a:ext uri="{FF2B5EF4-FFF2-40B4-BE49-F238E27FC236}">
                <a16:creationId xmlns:a16="http://schemas.microsoft.com/office/drawing/2014/main" id="{A168C743-8EC5-4131-AB6E-4ADC5D5648A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20E920-52C7-4039-8B43-DC8F8575628C}"/>
              </a:ext>
            </a:extLst>
          </p:cNvPr>
          <p:cNvSpPr>
            <a:spLocks noGrp="1"/>
          </p:cNvSpPr>
          <p:nvPr>
            <p:ph type="sldNum" sz="quarter" idx="12"/>
          </p:nvPr>
        </p:nvSpPr>
        <p:spPr/>
        <p:txBody>
          <a:bodyPr/>
          <a:lstStyle/>
          <a:p>
            <a:fld id="{79582255-7C0B-4C48-9491-68A5548E82FB}" type="slidenum">
              <a:rPr lang="en-CA" smtClean="0"/>
              <a:t>‹#›</a:t>
            </a:fld>
            <a:endParaRPr lang="en-CA"/>
          </a:p>
        </p:txBody>
      </p:sp>
    </p:spTree>
    <p:extLst>
      <p:ext uri="{BB962C8B-B14F-4D97-AF65-F5344CB8AC3E}">
        <p14:creationId xmlns:p14="http://schemas.microsoft.com/office/powerpoint/2010/main" val="172962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368F0-9174-4614-8471-925AC3815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DFF5D3-5E5F-4C46-AD9B-AF976DD1E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6E59DA-ACC4-4785-A736-9E8C3C7A1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EC135-F219-4285-99FA-6E302117A023}" type="datetimeFigureOut">
              <a:rPr lang="en-CA" smtClean="0"/>
              <a:t>2021-03-02</a:t>
            </a:fld>
            <a:endParaRPr lang="en-CA"/>
          </a:p>
        </p:txBody>
      </p:sp>
      <p:sp>
        <p:nvSpPr>
          <p:cNvPr id="5" name="Footer Placeholder 4">
            <a:extLst>
              <a:ext uri="{FF2B5EF4-FFF2-40B4-BE49-F238E27FC236}">
                <a16:creationId xmlns:a16="http://schemas.microsoft.com/office/drawing/2014/main" id="{CD58A1E0-200E-437A-8EC8-905163796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5C038C0-BDAD-47C1-8EEB-B458152C51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82255-7C0B-4C48-9491-68A5548E82FB}" type="slidenum">
              <a:rPr lang="en-CA" smtClean="0"/>
              <a:t>‹#›</a:t>
            </a:fld>
            <a:endParaRPr lang="en-CA"/>
          </a:p>
        </p:txBody>
      </p:sp>
      <p:pic>
        <p:nvPicPr>
          <p:cNvPr id="8" name="Picture 7" descr="A screenshot of a computer&#10;&#10;Description automatically generated">
            <a:extLst>
              <a:ext uri="{FF2B5EF4-FFF2-40B4-BE49-F238E27FC236}">
                <a16:creationId xmlns:a16="http://schemas.microsoft.com/office/drawing/2014/main" id="{F8EC8532-919B-4EF1-AE7D-4A1359EBF4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23628" y="102507"/>
            <a:ext cx="932493" cy="1104123"/>
          </a:xfrm>
          <a:prstGeom prst="rect">
            <a:avLst/>
          </a:prstGeom>
        </p:spPr>
      </p:pic>
    </p:spTree>
    <p:extLst>
      <p:ext uri="{BB962C8B-B14F-4D97-AF65-F5344CB8AC3E}">
        <p14:creationId xmlns:p14="http://schemas.microsoft.com/office/powerpoint/2010/main" val="172561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9.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8" name="Rectangle 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AD987C-497F-45F6-8F40-C2E6B9F51861}"/>
              </a:ext>
            </a:extLst>
          </p:cNvPr>
          <p:cNvSpPr>
            <a:spLocks noGrp="1"/>
          </p:cNvSpPr>
          <p:nvPr>
            <p:ph idx="1"/>
          </p:nvPr>
        </p:nvSpPr>
        <p:spPr>
          <a:xfrm>
            <a:off x="590719" y="2330505"/>
            <a:ext cx="5278066" cy="3979585"/>
          </a:xfrm>
        </p:spPr>
        <p:txBody>
          <a:bodyPr anchor="ctr">
            <a:normAutofit/>
          </a:bodyPr>
          <a:lstStyle/>
          <a:p>
            <a:r>
              <a:rPr lang="en-US" sz="3200" b="1" dirty="0">
                <a:latin typeface="Georgia" panose="02040502050405020303" pitchFamily="18" charset="0"/>
              </a:rPr>
              <a:t>MODULE 7A </a:t>
            </a:r>
          </a:p>
          <a:p>
            <a:r>
              <a:rPr lang="en-US" sz="3200" b="1" dirty="0">
                <a:latin typeface="Georgia" panose="02040502050405020303" pitchFamily="18" charset="0"/>
              </a:rPr>
              <a:t>LESSON 01 </a:t>
            </a:r>
          </a:p>
          <a:p>
            <a:r>
              <a:rPr lang="en-US" sz="3200" b="1" dirty="0">
                <a:solidFill>
                  <a:srgbClr val="FF0000"/>
                </a:solidFill>
                <a:latin typeface="Georgia" panose="02040502050405020303" pitchFamily="18" charset="0"/>
              </a:rPr>
              <a:t>I REMEMBER ALLAH </a:t>
            </a:r>
          </a:p>
        </p:txBody>
      </p:sp>
      <p:sp>
        <p:nvSpPr>
          <p:cNvPr id="83" name="Rectangle 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hat is Tarbiyah Curriculum ? - The Council of European Jamaats">
            <a:extLst>
              <a:ext uri="{FF2B5EF4-FFF2-40B4-BE49-F238E27FC236}">
                <a16:creationId xmlns:a16="http://schemas.microsoft.com/office/drawing/2014/main" id="{1A005245-C078-4FC3-B013-1A5AAADC5C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881" y="357447"/>
            <a:ext cx="4397433" cy="152041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MCE | Madrasah Centre of Excellence">
            <a:extLst>
              <a:ext uri="{FF2B5EF4-FFF2-40B4-BE49-F238E27FC236}">
                <a16:creationId xmlns:a16="http://schemas.microsoft.com/office/drawing/2014/main" id="{EB708CD8-BC86-4B17-93F4-302C19CF7D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9172" y="3707894"/>
            <a:ext cx="3904071" cy="2518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a16="http://schemas.microsoft.com/office/drawing/2014/main" id="{BDE3FD39-B6CF-44F6-B554-A9D03B62D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897" y="269499"/>
            <a:ext cx="3161289" cy="2923587"/>
          </a:xfrm>
          <a:prstGeom prst="rect">
            <a:avLst/>
          </a:prstGeom>
        </p:spPr>
      </p:pic>
    </p:spTree>
    <p:extLst>
      <p:ext uri="{BB962C8B-B14F-4D97-AF65-F5344CB8AC3E}">
        <p14:creationId xmlns:p14="http://schemas.microsoft.com/office/powerpoint/2010/main" val="281403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35549B-C796-4E3A-B291-F1E501DB49B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dirty="0" err="1">
                <a:solidFill>
                  <a:schemeClr val="bg1"/>
                </a:solidFill>
                <a:latin typeface="Garamond" panose="02020404030301010803" pitchFamily="18" charset="0"/>
                <a:cs typeface="Arial" panose="020B0604020202020204" pitchFamily="34" charset="0"/>
              </a:rPr>
              <a:t>Jazakallah</a:t>
            </a:r>
            <a:endParaRPr lang="en-US" sz="5400" b="1" dirty="0">
              <a:solidFill>
                <a:schemeClr val="bg1"/>
              </a:solidFill>
              <a:latin typeface="Garamond" panose="02020404030301010803" pitchFamily="18" charset="0"/>
            </a:endParaRPr>
          </a:p>
        </p:txBody>
      </p:sp>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A63FA94-9235-402A-AC98-79EB0EC9C52E}"/>
              </a:ext>
            </a:extLst>
          </p:cNvPr>
          <p:cNvPicPr>
            <a:picLocks noChangeAspect="1"/>
          </p:cNvPicPr>
          <p:nvPr/>
        </p:nvPicPr>
        <p:blipFill rotWithShape="1">
          <a:blip r:embed="rId3">
            <a:biLevel thresh="50000"/>
          </a:blip>
          <a:srcRect l="44851" t="34859" r="27558" b="47588"/>
          <a:stretch/>
        </p:blipFill>
        <p:spPr>
          <a:xfrm>
            <a:off x="4263527" y="1513349"/>
            <a:ext cx="3690651" cy="1765202"/>
          </a:xfrm>
          <a:prstGeom prst="rect">
            <a:avLst/>
          </a:prstGeom>
        </p:spPr>
      </p:pic>
      <p:pic>
        <p:nvPicPr>
          <p:cNvPr id="3" name="Picture 2">
            <a:extLst>
              <a:ext uri="{FF2B5EF4-FFF2-40B4-BE49-F238E27FC236}">
                <a16:creationId xmlns:a16="http://schemas.microsoft.com/office/drawing/2014/main" id="{CA8091B5-A84F-43C3-AEF9-CD611EC29A2C}"/>
              </a:ext>
            </a:extLst>
          </p:cNvPr>
          <p:cNvPicPr>
            <a:picLocks noChangeAspect="1"/>
          </p:cNvPicPr>
          <p:nvPr/>
        </p:nvPicPr>
        <p:blipFill>
          <a:blip r:embed="rId4"/>
          <a:stretch>
            <a:fillRect/>
          </a:stretch>
        </p:blipFill>
        <p:spPr>
          <a:xfrm>
            <a:off x="341931" y="1290043"/>
            <a:ext cx="3359807" cy="267587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4EF71BEB-0D89-402F-A877-0DCD7135FE76}"/>
              </a:ext>
            </a:extLst>
          </p:cNvPr>
          <p:cNvPicPr>
            <a:picLocks noChangeAspect="1"/>
          </p:cNvPicPr>
          <p:nvPr/>
        </p:nvPicPr>
        <p:blipFill>
          <a:blip r:embed="rId5"/>
          <a:stretch>
            <a:fillRect/>
          </a:stretch>
        </p:blipFill>
        <p:spPr>
          <a:xfrm>
            <a:off x="8597862" y="1119308"/>
            <a:ext cx="3218999" cy="28466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190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CA52-2BBF-46FC-B564-2C58C102F9C0}"/>
              </a:ext>
            </a:extLst>
          </p:cNvPr>
          <p:cNvSpPr>
            <a:spLocks noGrp="1"/>
          </p:cNvSpPr>
          <p:nvPr>
            <p:ph type="title"/>
          </p:nvPr>
        </p:nvSpPr>
        <p:spPr/>
        <p:txBody>
          <a:bodyPr/>
          <a:lstStyle/>
          <a:p>
            <a:pPr algn="ctr"/>
            <a:r>
              <a:rPr lang="en-CA" b="1" dirty="0">
                <a:solidFill>
                  <a:srgbClr val="00B050"/>
                </a:solidFill>
                <a:latin typeface="Garamond" panose="02020404030301010803" pitchFamily="18" charset="0"/>
              </a:rPr>
              <a:t>JAZAKALLAH</a:t>
            </a:r>
            <a:r>
              <a:rPr lang="en-CA" b="1" dirty="0">
                <a:solidFill>
                  <a:srgbClr val="FF0000"/>
                </a:solidFill>
                <a:latin typeface="Garamond" panose="02020404030301010803" pitchFamily="18" charset="0"/>
              </a:rPr>
              <a:t> MOM &amp; DAD FOR:</a:t>
            </a:r>
          </a:p>
        </p:txBody>
      </p:sp>
      <p:sp>
        <p:nvSpPr>
          <p:cNvPr id="10" name="Content Placeholder 9">
            <a:extLst>
              <a:ext uri="{FF2B5EF4-FFF2-40B4-BE49-F238E27FC236}">
                <a16:creationId xmlns:a16="http://schemas.microsoft.com/office/drawing/2014/main" id="{E6FA8186-1E94-4466-91BF-31E11C281CAE}"/>
              </a:ext>
            </a:extLst>
          </p:cNvPr>
          <p:cNvSpPr>
            <a:spLocks noGrp="1"/>
          </p:cNvSpPr>
          <p:nvPr>
            <p:ph idx="1"/>
          </p:nvPr>
        </p:nvSpPr>
        <p:spPr>
          <a:xfrm>
            <a:off x="600075" y="1543050"/>
            <a:ext cx="11201400" cy="494982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indent="0" algn="ctr">
              <a:buNone/>
            </a:pPr>
            <a:r>
              <a:rPr lang="en-CA" dirty="0"/>
              <a:t>Love me unconditionally</a:t>
            </a:r>
          </a:p>
          <a:p>
            <a:pPr marL="0" indent="0" algn="ctr">
              <a:buNone/>
            </a:pPr>
            <a:r>
              <a:rPr lang="en-CA" dirty="0"/>
              <a:t>Food</a:t>
            </a:r>
          </a:p>
          <a:p>
            <a:pPr marL="0" indent="0" algn="ctr">
              <a:buNone/>
            </a:pPr>
            <a:r>
              <a:rPr lang="en-CA" dirty="0"/>
              <a:t>House</a:t>
            </a:r>
          </a:p>
          <a:p>
            <a:pPr marL="0" indent="0" algn="ctr">
              <a:buNone/>
            </a:pPr>
            <a:r>
              <a:rPr lang="en-CA" dirty="0"/>
              <a:t>Presents</a:t>
            </a:r>
          </a:p>
          <a:p>
            <a:pPr marL="0" indent="0" algn="ctr">
              <a:buNone/>
            </a:pPr>
            <a:r>
              <a:rPr lang="en-CA" dirty="0"/>
              <a:t>Toys- Doll</a:t>
            </a:r>
          </a:p>
          <a:p>
            <a:pPr marL="0" indent="0" algn="ctr">
              <a:buNone/>
            </a:pPr>
            <a:r>
              <a:rPr lang="en-CA"/>
              <a:t>Clothes</a:t>
            </a:r>
            <a:endParaRPr lang="en-CA" dirty="0"/>
          </a:p>
        </p:txBody>
      </p:sp>
    </p:spTree>
    <p:extLst>
      <p:ext uri="{BB962C8B-B14F-4D97-AF65-F5344CB8AC3E}">
        <p14:creationId xmlns:p14="http://schemas.microsoft.com/office/powerpoint/2010/main" val="80637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B96D5-7852-4C6D-8785-B2B384EBCA29}"/>
              </a:ext>
            </a:extLst>
          </p:cNvPr>
          <p:cNvSpPr>
            <a:spLocks noGrp="1"/>
          </p:cNvSpPr>
          <p:nvPr>
            <p:ph type="title"/>
          </p:nvPr>
        </p:nvSpPr>
        <p:spPr>
          <a:xfrm>
            <a:off x="229634" y="1153571"/>
            <a:ext cx="3200400" cy="4461163"/>
          </a:xfrm>
        </p:spPr>
        <p:txBody>
          <a:bodyPr>
            <a:normAutofit/>
          </a:bodyPr>
          <a:lstStyle/>
          <a:p>
            <a:pPr algn="ctr"/>
            <a:r>
              <a:rPr lang="en-US" b="1" dirty="0">
                <a:solidFill>
                  <a:srgbClr val="FFFFFF"/>
                </a:solidFill>
                <a:latin typeface="Garamond" panose="02020404030301010803" pitchFamily="18" charset="0"/>
              </a:rPr>
              <a:t>W</a:t>
            </a:r>
            <a:r>
              <a:rPr lang="en-US" b="1" i="0" u="none" strike="noStrike" baseline="0" dirty="0">
                <a:solidFill>
                  <a:srgbClr val="FFFFFF"/>
                </a:solidFill>
                <a:latin typeface="Garamond" panose="02020404030301010803" pitchFamily="18" charset="0"/>
              </a:rPr>
              <a:t>hy it is important to use these phrases? </a:t>
            </a:r>
            <a:endParaRPr lang="en-C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3C37D3-64C6-43EB-B310-95BD64B0938A}"/>
              </a:ext>
            </a:extLst>
          </p:cNvPr>
          <p:cNvSpPr>
            <a:spLocks noGrp="1"/>
          </p:cNvSpPr>
          <p:nvPr>
            <p:ph idx="1"/>
          </p:nvPr>
        </p:nvSpPr>
        <p:spPr>
          <a:xfrm>
            <a:off x="4447308" y="591344"/>
            <a:ext cx="6906491" cy="5585619"/>
          </a:xfrm>
        </p:spPr>
        <p:txBody>
          <a:bodyPr anchor="ctr">
            <a:normAutofit/>
          </a:bodyPr>
          <a:lstStyle/>
          <a:p>
            <a:pPr marL="342900" indent="-342900">
              <a:buFont typeface="+mj-lt"/>
              <a:buAutoNum type="arabicPeriod"/>
            </a:pPr>
            <a:r>
              <a:rPr lang="en-US" sz="4000" b="1" i="0" u="none" strike="noStrike" baseline="0" dirty="0">
                <a:solidFill>
                  <a:srgbClr val="00B050"/>
                </a:solidFill>
                <a:latin typeface="Garamond" panose="02020404030301010803" pitchFamily="18" charset="0"/>
              </a:rPr>
              <a:t> It has Allah’s name in it.</a:t>
            </a:r>
          </a:p>
          <a:p>
            <a:pPr marL="342900" indent="-342900">
              <a:buFont typeface="+mj-lt"/>
              <a:buAutoNum type="arabicPeriod"/>
            </a:pPr>
            <a:r>
              <a:rPr lang="en-US" sz="4000" b="1" dirty="0">
                <a:solidFill>
                  <a:srgbClr val="C00000"/>
                </a:solidFill>
                <a:latin typeface="Garamond" panose="02020404030301010803" pitchFamily="18" charset="0"/>
              </a:rPr>
              <a:t> W</a:t>
            </a:r>
            <a:r>
              <a:rPr lang="en-US" sz="4000" b="1" i="0" u="none" strike="noStrike" baseline="0" dirty="0">
                <a:solidFill>
                  <a:srgbClr val="C00000"/>
                </a:solidFill>
                <a:latin typeface="Garamond" panose="02020404030301010803" pitchFamily="18" charset="0"/>
              </a:rPr>
              <a:t>e say them to remind us of Allah.</a:t>
            </a:r>
          </a:p>
          <a:p>
            <a:pPr marL="342900" indent="-342900">
              <a:buFont typeface="+mj-lt"/>
              <a:buAutoNum type="arabicPeriod"/>
            </a:pPr>
            <a:r>
              <a:rPr lang="en-CA" sz="4000" b="1" dirty="0">
                <a:solidFill>
                  <a:srgbClr val="0070C0"/>
                </a:solidFill>
                <a:latin typeface="Garamond"/>
              </a:rPr>
              <a:t> </a:t>
            </a:r>
            <a:r>
              <a:rPr lang="en-CA" sz="4000" b="1" i="0" u="none" strike="noStrike" baseline="0" dirty="0">
                <a:solidFill>
                  <a:srgbClr val="0070C0"/>
                </a:solidFill>
                <a:latin typeface="Garamond"/>
              </a:rPr>
              <a:t>Whatever </a:t>
            </a:r>
            <a:r>
              <a:rPr lang="en-US" sz="4000" b="1" i="0" u="none" strike="noStrike" baseline="0" dirty="0">
                <a:solidFill>
                  <a:srgbClr val="0070C0"/>
                </a:solidFill>
                <a:latin typeface="Garamond"/>
              </a:rPr>
              <a:t>happens to us we know that Allah wanted it to happen this way</a:t>
            </a:r>
            <a:r>
              <a:rPr lang="en-US" sz="4000" b="1" dirty="0">
                <a:solidFill>
                  <a:srgbClr val="0070C0"/>
                </a:solidFill>
                <a:latin typeface="Garamond"/>
              </a:rPr>
              <a:t>.</a:t>
            </a:r>
            <a:endParaRPr lang="en-US" sz="4000" b="1" i="0" u="none" strike="noStrike" baseline="0" dirty="0">
              <a:solidFill>
                <a:srgbClr val="0070C0"/>
              </a:solidFill>
              <a:latin typeface="Garamond" panose="02020404030301010803" pitchFamily="18" charset="0"/>
            </a:endParaRPr>
          </a:p>
        </p:txBody>
      </p:sp>
      <p:pic>
        <p:nvPicPr>
          <p:cNvPr id="4" name="Picture 3" descr="A screenshot of a computer&#10;&#10;Description automatically generated">
            <a:extLst>
              <a:ext uri="{FF2B5EF4-FFF2-40B4-BE49-F238E27FC236}">
                <a16:creationId xmlns:a16="http://schemas.microsoft.com/office/drawing/2014/main" id="{21D372B4-E398-4C26-BE2B-73BA07124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3628" y="102507"/>
            <a:ext cx="932493" cy="1104123"/>
          </a:xfrm>
          <a:prstGeom prst="rect">
            <a:avLst/>
          </a:prstGeom>
        </p:spPr>
      </p:pic>
    </p:spTree>
    <p:extLst>
      <p:ext uri="{BB962C8B-B14F-4D97-AF65-F5344CB8AC3E}">
        <p14:creationId xmlns:p14="http://schemas.microsoft.com/office/powerpoint/2010/main" val="231549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F4E08-F858-4CCC-B3A9-899C5D83304F}"/>
              </a:ext>
            </a:extLst>
          </p:cNvPr>
          <p:cNvSpPr>
            <a:spLocks noGrp="1"/>
          </p:cNvSpPr>
          <p:nvPr>
            <p:ph type="title"/>
          </p:nvPr>
        </p:nvSpPr>
        <p:spPr>
          <a:xfrm>
            <a:off x="8914142" y="1031716"/>
            <a:ext cx="2986086" cy="4794567"/>
          </a:xfrm>
        </p:spPr>
        <p:txBody>
          <a:bodyPr vert="horz" lIns="91440" tIns="45720" rIns="91440" bIns="45720" rtlCol="0" anchor="ctr">
            <a:normAutofit/>
          </a:bodyPr>
          <a:lstStyle/>
          <a:p>
            <a:pPr algn="ctr"/>
            <a:r>
              <a:rPr lang="en-US" sz="3200" b="1" dirty="0">
                <a:solidFill>
                  <a:srgbClr val="FFFFFF"/>
                </a:solidFill>
                <a:latin typeface="Garamond" panose="02020404030301010803" pitchFamily="18" charset="0"/>
              </a:rPr>
              <a:t>STORYTIME:</a:t>
            </a:r>
            <a:br>
              <a:rPr lang="en-US" sz="3200" b="1" dirty="0">
                <a:solidFill>
                  <a:srgbClr val="FFFFFF"/>
                </a:solidFill>
                <a:latin typeface="Garamond" panose="02020404030301010803" pitchFamily="18" charset="0"/>
              </a:rPr>
            </a:br>
            <a:br>
              <a:rPr lang="en-US" sz="3200" b="1" dirty="0">
                <a:solidFill>
                  <a:srgbClr val="FFFFFF"/>
                </a:solidFill>
                <a:latin typeface="Garamond" panose="02020404030301010803" pitchFamily="18" charset="0"/>
              </a:rPr>
            </a:br>
            <a:br>
              <a:rPr lang="en-US" sz="3200" b="1" dirty="0">
                <a:solidFill>
                  <a:srgbClr val="FFFFFF"/>
                </a:solidFill>
                <a:latin typeface="Garamond" panose="02020404030301010803" pitchFamily="18" charset="0"/>
              </a:rPr>
            </a:br>
            <a:r>
              <a:rPr lang="en-US" sz="3200" b="1" dirty="0">
                <a:solidFill>
                  <a:srgbClr val="FFC000"/>
                </a:solidFill>
                <a:latin typeface="Garamond" panose="02020404030301010803" pitchFamily="18" charset="0"/>
              </a:rPr>
              <a:t>AHMED AND THE COW</a:t>
            </a:r>
            <a:br>
              <a:rPr lang="en-US" sz="3200" b="1" dirty="0">
                <a:solidFill>
                  <a:srgbClr val="FFFFFF"/>
                </a:solidFill>
                <a:latin typeface="Garamond" panose="02020404030301010803" pitchFamily="18" charset="0"/>
              </a:rPr>
            </a:br>
            <a:endParaRPr lang="en-US" sz="3200" b="1" dirty="0">
              <a:solidFill>
                <a:srgbClr val="FFFFFF"/>
              </a:solidFill>
              <a:latin typeface="Garamond" panose="02020404030301010803" pitchFamily="18" charset="0"/>
            </a:endParaRP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uslim children reading book - Download Free Vectors, Clipart Graphics &amp;  Vector Art">
            <a:extLst>
              <a:ext uri="{FF2B5EF4-FFF2-40B4-BE49-F238E27FC236}">
                <a16:creationId xmlns:a16="http://schemas.microsoft.com/office/drawing/2014/main" id="{6B7F2366-7724-4B66-9223-8E2350CD3D5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737" r="-2" b="4138"/>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A screenshot of a computer&#10;&#10;Description automatically generated">
            <a:extLst>
              <a:ext uri="{FF2B5EF4-FFF2-40B4-BE49-F238E27FC236}">
                <a16:creationId xmlns:a16="http://schemas.microsoft.com/office/drawing/2014/main" id="{97F083B5-2E75-4F62-A9C6-9A7224297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628" y="102507"/>
            <a:ext cx="932493" cy="1104123"/>
          </a:xfrm>
          <a:prstGeom prst="rect">
            <a:avLst/>
          </a:prstGeom>
        </p:spPr>
      </p:pic>
    </p:spTree>
    <p:extLst>
      <p:ext uri="{BB962C8B-B14F-4D97-AF65-F5344CB8AC3E}">
        <p14:creationId xmlns:p14="http://schemas.microsoft.com/office/powerpoint/2010/main" val="283160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136">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1" name="Picture 138">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062"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Oval 142">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descr="Muslim People, Cartoon, Finger, Gesture, Thumb, Child, Toddler transparent  background PNG clipart | HiClipart">
            <a:extLst>
              <a:ext uri="{FF2B5EF4-FFF2-40B4-BE49-F238E27FC236}">
                <a16:creationId xmlns:a16="http://schemas.microsoft.com/office/drawing/2014/main" id="{82F0AD9A-C9B9-4CAE-A082-C0BD79C1F24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3379" r="-2" b="52492"/>
          <a:stretch/>
        </p:blipFill>
        <p:spPr bwMode="auto">
          <a:xfrm>
            <a:off x="20" y="4310923"/>
            <a:ext cx="3083422"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0" name="Picture 2" descr="Muslim Boy Clipart , Transparent Cartoon, Free Cliparts &amp; Silhouettes -  NetClipart">
            <a:extLst>
              <a:ext uri="{FF2B5EF4-FFF2-40B4-BE49-F238E27FC236}">
                <a16:creationId xmlns:a16="http://schemas.microsoft.com/office/drawing/2014/main" id="{17ED4BB9-1C9E-46D8-B0B8-07F85114DF2E}"/>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2" b="16751"/>
          <a:stretch/>
        </p:blipFill>
        <p:spPr bwMode="auto">
          <a:xfrm>
            <a:off x="3532736" y="2984162"/>
            <a:ext cx="2555402"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6" descr="Cash Cow GIFs | Tenor">
            <a:extLst>
              <a:ext uri="{FF2B5EF4-FFF2-40B4-BE49-F238E27FC236}">
                <a16:creationId xmlns:a16="http://schemas.microsoft.com/office/drawing/2014/main" id="{C6858B87-22B8-49D1-972B-7D6BE3E29E2E}"/>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14771" r="422" b="-2"/>
          <a:stretch/>
        </p:blipFill>
        <p:spPr bwMode="auto">
          <a:xfrm>
            <a:off x="1" y="-1"/>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1C02F94-885B-43A7-B1FE-9027F7A9FC83}"/>
              </a:ext>
            </a:extLst>
          </p:cNvPr>
          <p:cNvSpPr>
            <a:spLocks noGrp="1"/>
          </p:cNvSpPr>
          <p:nvPr>
            <p:ph idx="1"/>
          </p:nvPr>
        </p:nvSpPr>
        <p:spPr>
          <a:xfrm>
            <a:off x="6525803" y="192197"/>
            <a:ext cx="4555117" cy="6473605"/>
          </a:xfrm>
        </p:spPr>
        <p:txBody>
          <a:bodyPr anchor="ctr">
            <a:normAutofit lnSpcReduction="10000"/>
          </a:bodyPr>
          <a:lstStyle/>
          <a:p>
            <a:pPr>
              <a:spcAft>
                <a:spcPts val="800"/>
              </a:spcAft>
            </a:pPr>
            <a:r>
              <a:rPr lang="en-CA" sz="24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Ahmed was so happy! He had saved enough money to buy a cow of his own. Now he could have fresh milk every day. He set off to go to the market near his home to buy a cow. On the way he met his friend </a:t>
            </a:r>
            <a:r>
              <a:rPr lang="en-CA" sz="2400" b="1" dirty="0" err="1">
                <a:solidFill>
                  <a:srgbClr val="000000"/>
                </a:solidFill>
                <a:effectLst/>
                <a:latin typeface="Garamond" panose="02020404030301010803" pitchFamily="18" charset="0"/>
                <a:ea typeface="Calibri" panose="020F0502020204030204" pitchFamily="34" charset="0"/>
                <a:cs typeface="Arial" panose="020B0604020202020204" pitchFamily="34" charset="0"/>
              </a:rPr>
              <a:t>Burayr</a:t>
            </a:r>
            <a:r>
              <a:rPr lang="en-CA" sz="24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t>
            </a:r>
          </a:p>
          <a:p>
            <a:pPr>
              <a:spcAft>
                <a:spcPts val="800"/>
              </a:spcAft>
            </a:pP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a:t>
            </a:r>
            <a:r>
              <a:rPr lang="en-CA" sz="2400" b="1" i="1" dirty="0" err="1">
                <a:solidFill>
                  <a:srgbClr val="0070C0"/>
                </a:solidFill>
                <a:effectLst/>
                <a:latin typeface="Garamond" panose="02020404030301010803" pitchFamily="18" charset="0"/>
                <a:ea typeface="Calibri" panose="020F0502020204030204" pitchFamily="34" charset="0"/>
                <a:cs typeface="Arial" panose="020B0604020202020204" pitchFamily="34" charset="0"/>
              </a:rPr>
              <a:t>Salamun</a:t>
            </a:r>
            <a:r>
              <a:rPr lang="en-CA" sz="2400" b="1" i="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 alaykum </a:t>
            </a: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Ahmed!’ said </a:t>
            </a:r>
            <a:r>
              <a:rPr lang="en-CA" sz="2400" b="1" dirty="0" err="1">
                <a:solidFill>
                  <a:srgbClr val="0070C0"/>
                </a:solidFill>
                <a:effectLst/>
                <a:latin typeface="Garamond" panose="02020404030301010803" pitchFamily="18" charset="0"/>
                <a:ea typeface="Calibri" panose="020F0502020204030204" pitchFamily="34" charset="0"/>
                <a:cs typeface="Arial" panose="020B0604020202020204" pitchFamily="34" charset="0"/>
              </a:rPr>
              <a:t>Burayr</a:t>
            </a: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a:t>
            </a:r>
          </a:p>
          <a:p>
            <a:pPr>
              <a:spcAft>
                <a:spcPts val="800"/>
              </a:spcAft>
            </a:pPr>
            <a:r>
              <a:rPr lang="en-CA" sz="2400" b="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a:t>
            </a:r>
            <a:r>
              <a:rPr lang="en-CA" sz="2400" b="1" i="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Alaykum </a:t>
            </a:r>
            <a:r>
              <a:rPr lang="en-CA" sz="2400" b="1" i="1" dirty="0" err="1">
                <a:solidFill>
                  <a:srgbClr val="00B050"/>
                </a:solidFill>
                <a:effectLst/>
                <a:latin typeface="Garamond" panose="02020404030301010803" pitchFamily="18" charset="0"/>
                <a:ea typeface="Calibri" panose="020F0502020204030204" pitchFamily="34" charset="0"/>
                <a:cs typeface="Arial" panose="020B0604020202020204" pitchFamily="34" charset="0"/>
              </a:rPr>
              <a:t>salam</a:t>
            </a:r>
            <a:r>
              <a:rPr lang="en-CA" sz="2400" b="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 replied Ahmed.</a:t>
            </a:r>
          </a:p>
          <a:p>
            <a:pPr>
              <a:spcAft>
                <a:spcPts val="800"/>
              </a:spcAft>
            </a:pP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‘Where are you going?’ asked </a:t>
            </a:r>
            <a:r>
              <a:rPr lang="en-CA" sz="2400" b="1" dirty="0" err="1">
                <a:solidFill>
                  <a:srgbClr val="0070C0"/>
                </a:solidFill>
                <a:effectLst/>
                <a:latin typeface="Garamond" panose="02020404030301010803" pitchFamily="18" charset="0"/>
                <a:ea typeface="Calibri" panose="020F0502020204030204" pitchFamily="34" charset="0"/>
                <a:cs typeface="Arial" panose="020B0604020202020204" pitchFamily="34" charset="0"/>
              </a:rPr>
              <a:t>Burayr</a:t>
            </a: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a:t>
            </a:r>
          </a:p>
          <a:p>
            <a:pPr>
              <a:spcAft>
                <a:spcPts val="800"/>
              </a:spcAft>
            </a:pPr>
            <a:r>
              <a:rPr lang="en-CA" sz="2400" b="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‘I am going to the market to buy a cow,’ Ahmed said happily.</a:t>
            </a:r>
          </a:p>
          <a:p>
            <a:pPr>
              <a:spcAft>
                <a:spcPts val="800"/>
              </a:spcAft>
            </a:pP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‘You should say </a:t>
            </a:r>
            <a:r>
              <a:rPr lang="en-CA" sz="2400" b="1" dirty="0">
                <a:solidFill>
                  <a:srgbClr val="FF0000"/>
                </a:solidFill>
                <a:latin typeface="Garamond" panose="02020404030301010803" pitchFamily="18" charset="0"/>
                <a:ea typeface="Calibri" panose="020F0502020204030204" pitchFamily="34" charset="0"/>
                <a:cs typeface="Arial" panose="020B0604020202020204" pitchFamily="34" charset="0"/>
              </a:rPr>
              <a:t>‘</a:t>
            </a:r>
            <a:r>
              <a:rPr lang="en-CA" sz="2400" b="1" i="1" dirty="0">
                <a:solidFill>
                  <a:srgbClr val="FF0000"/>
                </a:solidFill>
                <a:effectLst/>
                <a:latin typeface="Garamond" panose="02020404030301010803" pitchFamily="18" charset="0"/>
                <a:ea typeface="Calibri" panose="020F0502020204030204" pitchFamily="34" charset="0"/>
                <a:cs typeface="Arial" panose="020B0604020202020204" pitchFamily="34" charset="0"/>
              </a:rPr>
              <a:t>Inshallah</a:t>
            </a:r>
            <a:r>
              <a:rPr lang="en-CA" sz="2400" b="1" dirty="0">
                <a:solidFill>
                  <a:srgbClr val="FF0000"/>
                </a:solidFill>
                <a:effectLst/>
                <a:latin typeface="Garamond" panose="02020404030301010803" pitchFamily="18" charset="0"/>
                <a:ea typeface="Calibri" panose="020F0502020204030204" pitchFamily="34" charset="0"/>
                <a:cs typeface="Arial" panose="020B0604020202020204" pitchFamily="34" charset="0"/>
              </a:rPr>
              <a:t>’</a:t>
            </a: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 </a:t>
            </a:r>
            <a:r>
              <a:rPr lang="en-CA" sz="2400" b="1" dirty="0" err="1">
                <a:solidFill>
                  <a:srgbClr val="0070C0"/>
                </a:solidFill>
                <a:effectLst/>
                <a:latin typeface="Garamond" panose="02020404030301010803" pitchFamily="18" charset="0"/>
                <a:ea typeface="Calibri" panose="020F0502020204030204" pitchFamily="34" charset="0"/>
                <a:cs typeface="Arial" panose="020B0604020202020204" pitchFamily="34" charset="0"/>
              </a:rPr>
              <a:t>Burayr</a:t>
            </a:r>
            <a:r>
              <a:rPr lang="en-CA" sz="2400" b="1" dirty="0">
                <a:solidFill>
                  <a:srgbClr val="0070C0"/>
                </a:solidFill>
                <a:effectLst/>
                <a:latin typeface="Garamond" panose="02020404030301010803" pitchFamily="18" charset="0"/>
                <a:ea typeface="Calibri" panose="020F0502020204030204" pitchFamily="34" charset="0"/>
                <a:cs typeface="Arial" panose="020B0604020202020204" pitchFamily="34" charset="0"/>
              </a:rPr>
              <a:t> told him.</a:t>
            </a:r>
          </a:p>
        </p:txBody>
      </p:sp>
      <p:pic>
        <p:nvPicPr>
          <p:cNvPr id="2" name="Picture 1" descr="A screenshot of a computer&#10;&#10;Description automatically generated">
            <a:extLst>
              <a:ext uri="{FF2B5EF4-FFF2-40B4-BE49-F238E27FC236}">
                <a16:creationId xmlns:a16="http://schemas.microsoft.com/office/drawing/2014/main" id="{A6FF39F3-90B0-4E6F-9E1B-F127542ADF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3628" y="102507"/>
            <a:ext cx="932493" cy="1104123"/>
          </a:xfrm>
          <a:prstGeom prst="rect">
            <a:avLst/>
          </a:prstGeom>
        </p:spPr>
      </p:pic>
    </p:spTree>
    <p:extLst>
      <p:ext uri="{BB962C8B-B14F-4D97-AF65-F5344CB8AC3E}">
        <p14:creationId xmlns:p14="http://schemas.microsoft.com/office/powerpoint/2010/main" val="331079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1C02F94-885B-43A7-B1FE-9027F7A9FC83}"/>
              </a:ext>
            </a:extLst>
          </p:cNvPr>
          <p:cNvSpPr>
            <a:spLocks noGrp="1"/>
          </p:cNvSpPr>
          <p:nvPr>
            <p:ph idx="1"/>
          </p:nvPr>
        </p:nvSpPr>
        <p:spPr>
          <a:xfrm>
            <a:off x="100014" y="100013"/>
            <a:ext cx="5688876" cy="6571715"/>
          </a:xfrm>
        </p:spPr>
        <p:txBody>
          <a:bodyPr anchor="ctr">
            <a:normAutofit fontScale="92500"/>
          </a:bodyPr>
          <a:lstStyle/>
          <a:p>
            <a:r>
              <a:rPr lang="en-CA" sz="24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Ahmed did not think he had to say </a:t>
            </a:r>
            <a:r>
              <a:rPr lang="en-CA" sz="2400" b="1" i="1" dirty="0">
                <a:solidFill>
                  <a:srgbClr val="FF0000"/>
                </a:solidFill>
                <a:effectLst/>
                <a:latin typeface="Garamond" panose="02020404030301010803" pitchFamily="18" charset="0"/>
                <a:ea typeface="Calibri" panose="020F0502020204030204" pitchFamily="34" charset="0"/>
                <a:cs typeface="Arial" panose="020B0604020202020204" pitchFamily="34" charset="0"/>
              </a:rPr>
              <a:t>Inshallah </a:t>
            </a:r>
            <a:r>
              <a:rPr lang="en-CA" sz="24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because he had the money and he was on the way to the market. Of course he would buy the cow! He continued on his way. Just before he reached the market, a robber stopped him and took all his money away. Ahmed was very sad. He turned to go back home when he met </a:t>
            </a:r>
            <a:r>
              <a:rPr lang="en-CA" sz="2400" b="1" dirty="0" err="1">
                <a:solidFill>
                  <a:srgbClr val="000000"/>
                </a:solidFill>
                <a:effectLst/>
                <a:latin typeface="Garamond" panose="02020404030301010803" pitchFamily="18" charset="0"/>
                <a:ea typeface="Calibri" panose="020F0502020204030204" pitchFamily="34" charset="0"/>
                <a:cs typeface="Arial" panose="020B0604020202020204" pitchFamily="34" charset="0"/>
              </a:rPr>
              <a:t>Burayr</a:t>
            </a:r>
            <a:r>
              <a:rPr lang="en-CA" sz="2400" b="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again.</a:t>
            </a:r>
          </a:p>
          <a:p>
            <a:r>
              <a:rPr lang="en-US" sz="2400" b="1" i="0" u="none" strike="noStrike" baseline="0" dirty="0">
                <a:solidFill>
                  <a:srgbClr val="0070C0"/>
                </a:solidFill>
                <a:latin typeface="Garamond" panose="02020404030301010803" pitchFamily="18" charset="0"/>
              </a:rPr>
              <a:t>‘What happened, you look so sad. Where is the cow?’ asked </a:t>
            </a:r>
            <a:r>
              <a:rPr lang="en-US" sz="2400" b="1" i="0" u="none" strike="noStrike" baseline="0" dirty="0" err="1">
                <a:solidFill>
                  <a:srgbClr val="0070C0"/>
                </a:solidFill>
                <a:latin typeface="Garamond" panose="02020404030301010803" pitchFamily="18" charset="0"/>
              </a:rPr>
              <a:t>Burayr</a:t>
            </a:r>
            <a:r>
              <a:rPr lang="en-US" sz="2400" b="1" i="0" u="none" strike="noStrike" baseline="0" dirty="0">
                <a:solidFill>
                  <a:srgbClr val="0070C0"/>
                </a:solidFill>
                <a:latin typeface="Garamond" panose="02020404030301010803" pitchFamily="18" charset="0"/>
              </a:rPr>
              <a:t>.</a:t>
            </a:r>
          </a:p>
          <a:p>
            <a:r>
              <a:rPr lang="en-US" sz="2400" b="1" i="0" u="none" strike="noStrike" baseline="0" dirty="0">
                <a:solidFill>
                  <a:srgbClr val="00B050"/>
                </a:solidFill>
                <a:latin typeface="Garamond" panose="02020404030301010803" pitchFamily="18" charset="0"/>
              </a:rPr>
              <a:t>Ahmed replied, </a:t>
            </a:r>
            <a:r>
              <a:rPr lang="en-US" sz="2400" b="1" i="0" u="none" strike="noStrike" baseline="0" dirty="0">
                <a:solidFill>
                  <a:srgbClr val="FF0000"/>
                </a:solidFill>
                <a:latin typeface="Garamond" panose="02020404030301010803" pitchFamily="18" charset="0"/>
              </a:rPr>
              <a:t>‘</a:t>
            </a:r>
            <a:r>
              <a:rPr lang="en-US" sz="2400" b="1" i="1" u="none" strike="noStrike" baseline="0" dirty="0">
                <a:solidFill>
                  <a:srgbClr val="FF0000"/>
                </a:solidFill>
                <a:latin typeface="Garamond" panose="02020404030301010803" pitchFamily="18" charset="0"/>
              </a:rPr>
              <a:t>Inshallah</a:t>
            </a:r>
            <a:r>
              <a:rPr lang="en-US" sz="2400" b="1" i="0" u="none" strike="noStrike" baseline="0" dirty="0">
                <a:solidFill>
                  <a:srgbClr val="00B050"/>
                </a:solidFill>
                <a:latin typeface="Garamond" panose="02020404030301010803" pitchFamily="18" charset="0"/>
              </a:rPr>
              <a:t>, on the way to the market, a robber caught me, </a:t>
            </a:r>
            <a:r>
              <a:rPr lang="en-US" sz="2400" b="1" i="1" u="none" strike="noStrike" baseline="0" dirty="0">
                <a:solidFill>
                  <a:srgbClr val="FF0000"/>
                </a:solidFill>
                <a:latin typeface="Garamond" panose="02020404030301010803" pitchFamily="18" charset="0"/>
              </a:rPr>
              <a:t>Inshallah </a:t>
            </a:r>
            <a:r>
              <a:rPr lang="en-US" sz="2400" b="1" i="0" u="none" strike="noStrike" baseline="0" dirty="0">
                <a:solidFill>
                  <a:srgbClr val="00B050"/>
                </a:solidFill>
                <a:latin typeface="Garamond" panose="02020404030301010803" pitchFamily="18" charset="0"/>
              </a:rPr>
              <a:t>he emptied my pockets and </a:t>
            </a:r>
            <a:r>
              <a:rPr lang="en-US" sz="2400" b="1" i="1" u="none" strike="noStrike" baseline="0" dirty="0">
                <a:solidFill>
                  <a:srgbClr val="FF0000"/>
                </a:solidFill>
                <a:latin typeface="Garamond" panose="02020404030301010803" pitchFamily="18" charset="0"/>
              </a:rPr>
              <a:t>Inshallah</a:t>
            </a:r>
            <a:r>
              <a:rPr lang="en-US" sz="2400" b="1" i="1" u="none" strike="noStrike" baseline="0" dirty="0">
                <a:solidFill>
                  <a:srgbClr val="00B050"/>
                </a:solidFill>
                <a:latin typeface="Garamond" panose="02020404030301010803" pitchFamily="18" charset="0"/>
              </a:rPr>
              <a:t> </a:t>
            </a:r>
            <a:r>
              <a:rPr lang="en-US" sz="2400" b="1" i="0" u="none" strike="noStrike" baseline="0" dirty="0">
                <a:solidFill>
                  <a:srgbClr val="00B050"/>
                </a:solidFill>
                <a:latin typeface="Garamond" panose="02020404030301010803" pitchFamily="18" charset="0"/>
              </a:rPr>
              <a:t>he took all my money away from me.’</a:t>
            </a:r>
          </a:p>
          <a:p>
            <a:r>
              <a:rPr lang="en-US" sz="2400" b="1" i="0" u="none" strike="noStrike" baseline="0" dirty="0" err="1">
                <a:solidFill>
                  <a:srgbClr val="0070C0"/>
                </a:solidFill>
                <a:latin typeface="Garamond" panose="02020404030301010803" pitchFamily="18" charset="0"/>
              </a:rPr>
              <a:t>Burayr</a:t>
            </a:r>
            <a:r>
              <a:rPr lang="en-US" sz="2400" b="1" i="0" u="none" strike="noStrike" baseline="0" dirty="0">
                <a:solidFill>
                  <a:srgbClr val="0070C0"/>
                </a:solidFill>
                <a:latin typeface="Garamond" panose="02020404030301010803" pitchFamily="18" charset="0"/>
              </a:rPr>
              <a:t> looked at him and smiled and explained that he was saying </a:t>
            </a:r>
            <a:r>
              <a:rPr lang="en-US" sz="2400" b="1" i="1" u="none" strike="noStrike" baseline="0" dirty="0">
                <a:solidFill>
                  <a:srgbClr val="FF0000"/>
                </a:solidFill>
                <a:latin typeface="Garamond" panose="02020404030301010803" pitchFamily="18" charset="0"/>
              </a:rPr>
              <a:t>Inshallah</a:t>
            </a:r>
            <a:r>
              <a:rPr lang="en-US" sz="2400" b="1" i="1" u="none" strike="noStrike" baseline="0" dirty="0">
                <a:solidFill>
                  <a:srgbClr val="0070C0"/>
                </a:solidFill>
                <a:latin typeface="Garamond" panose="02020404030301010803" pitchFamily="18" charset="0"/>
              </a:rPr>
              <a:t> </a:t>
            </a:r>
            <a:r>
              <a:rPr lang="en-US" sz="2400" b="1" i="0" u="none" strike="noStrike" baseline="0" dirty="0">
                <a:solidFill>
                  <a:srgbClr val="0070C0"/>
                </a:solidFill>
                <a:latin typeface="Garamond" panose="02020404030301010803" pitchFamily="18" charset="0"/>
              </a:rPr>
              <a:t>at the wrong places and the wrong time. He should have said it before going to buy the cow.</a:t>
            </a:r>
          </a:p>
        </p:txBody>
      </p:sp>
      <p:sp>
        <p:nvSpPr>
          <p:cNvPr id="79" name="Oval 78">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Robber Money Bag Stock Illustrations – 1,609 Robber Money Bag Stock  Illustrations, Vectors &amp; Clipart - Dreamstime">
            <a:extLst>
              <a:ext uri="{FF2B5EF4-FFF2-40B4-BE49-F238E27FC236}">
                <a16:creationId xmlns:a16="http://schemas.microsoft.com/office/drawing/2014/main" id="{3114F3EB-B3D9-43EC-8300-3A7078A516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7408"/>
          <a:stretch/>
        </p:blipFill>
        <p:spPr bwMode="auto">
          <a:xfrm>
            <a:off x="9059130" y="703703"/>
            <a:ext cx="2429579" cy="2429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uslim People, Cartoon, Finger, Gesture, Thumb, Child, Toddler transparent  background PNG clipart | HiClipart">
            <a:extLst>
              <a:ext uri="{FF2B5EF4-FFF2-40B4-BE49-F238E27FC236}">
                <a16:creationId xmlns:a16="http://schemas.microsoft.com/office/drawing/2014/main" id="{C34A710F-6463-4FD1-8CF1-6D5B967C6B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69" r="1" b="51783"/>
          <a:stretch/>
        </p:blipFill>
        <p:spPr bwMode="auto">
          <a:xfrm>
            <a:off x="6480439" y="3428149"/>
            <a:ext cx="1807158" cy="1540864"/>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Muslim Boy Clipart , Transparent Cartoon, Free Cliparts &amp; Silhouettes -  NetClipart">
            <a:extLst>
              <a:ext uri="{FF2B5EF4-FFF2-40B4-BE49-F238E27FC236}">
                <a16:creationId xmlns:a16="http://schemas.microsoft.com/office/drawing/2014/main" id="{F874C96A-A524-4CE8-84F7-4F08B6E77CD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24782"/>
          <a:stretch/>
        </p:blipFill>
        <p:spPr bwMode="auto">
          <a:xfrm>
            <a:off x="9830212" y="5010263"/>
            <a:ext cx="1838827" cy="16614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computer&#10;&#10;Description automatically generated">
            <a:extLst>
              <a:ext uri="{FF2B5EF4-FFF2-40B4-BE49-F238E27FC236}">
                <a16:creationId xmlns:a16="http://schemas.microsoft.com/office/drawing/2014/main" id="{9094709F-1195-47A2-BD48-AEDD09D81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3628" y="102507"/>
            <a:ext cx="932493" cy="1104123"/>
          </a:xfrm>
          <a:prstGeom prst="rect">
            <a:avLst/>
          </a:prstGeom>
        </p:spPr>
      </p:pic>
    </p:spTree>
    <p:extLst>
      <p:ext uri="{BB962C8B-B14F-4D97-AF65-F5344CB8AC3E}">
        <p14:creationId xmlns:p14="http://schemas.microsoft.com/office/powerpoint/2010/main" val="184760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4E08-F858-4CCC-B3A9-899C5D83304F}"/>
              </a:ext>
            </a:extLst>
          </p:cNvPr>
          <p:cNvSpPr>
            <a:spLocks noGrp="1"/>
          </p:cNvSpPr>
          <p:nvPr>
            <p:ph type="title"/>
          </p:nvPr>
        </p:nvSpPr>
        <p:spPr>
          <a:xfrm>
            <a:off x="838200" y="241521"/>
            <a:ext cx="10515600" cy="1114667"/>
          </a:xfrm>
        </p:spPr>
        <p:txBody>
          <a:bodyPr>
            <a:normAutofit/>
          </a:bodyPr>
          <a:lstStyle/>
          <a:p>
            <a:pPr algn="ctr"/>
            <a:r>
              <a:rPr lang="en-CA" sz="4800" b="1" dirty="0">
                <a:solidFill>
                  <a:srgbClr val="FF0000"/>
                </a:solidFill>
                <a:latin typeface="Georgia" panose="02040502050405020303" pitchFamily="18" charset="0"/>
              </a:rPr>
              <a:t>Quran Ayah</a:t>
            </a:r>
          </a:p>
        </p:txBody>
      </p:sp>
      <p:sp>
        <p:nvSpPr>
          <p:cNvPr id="3" name="Content Placeholder 2">
            <a:extLst>
              <a:ext uri="{FF2B5EF4-FFF2-40B4-BE49-F238E27FC236}">
                <a16:creationId xmlns:a16="http://schemas.microsoft.com/office/drawing/2014/main" id="{43AD987C-497F-45F6-8F40-C2E6B9F51861}"/>
              </a:ext>
            </a:extLst>
          </p:cNvPr>
          <p:cNvSpPr>
            <a:spLocks noGrp="1"/>
          </p:cNvSpPr>
          <p:nvPr>
            <p:ph idx="1"/>
          </p:nvPr>
        </p:nvSpPr>
        <p:spPr>
          <a:xfrm>
            <a:off x="308225" y="1825625"/>
            <a:ext cx="11640620" cy="4351338"/>
          </a:xfrm>
        </p:spPr>
        <p:txBody>
          <a:bodyPr>
            <a:normAutofit/>
          </a:bodyPr>
          <a:lstStyle/>
          <a:p>
            <a:pPr algn="ctr"/>
            <a:endParaRPr lang="en-CA" dirty="0"/>
          </a:p>
          <a:p>
            <a:pPr marL="0" indent="0" algn="ctr">
              <a:buNone/>
            </a:pPr>
            <a:r>
              <a:rPr lang="ar-SA" sz="5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الْحَمْدُ للّهِ </a:t>
            </a:r>
            <a:r>
              <a:rPr lang="ar-SA" sz="5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رَبّ</a:t>
            </a:r>
            <a:r>
              <a:rPr lang="ar-SA" sz="54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الْعَالَمِينَ</a:t>
            </a:r>
            <a:endParaRPr lang="en-CA" sz="5400" b="1"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en-CA" sz="5400" b="1" dirty="0">
              <a:latin typeface="Georgia" panose="02040502050405020303" pitchFamily="18" charset="0"/>
            </a:endParaRPr>
          </a:p>
          <a:p>
            <a:pPr marL="0" indent="0" algn="ctr">
              <a:buNone/>
            </a:pPr>
            <a:r>
              <a:rPr lang="en-CA" sz="4000" b="1" dirty="0">
                <a:solidFill>
                  <a:srgbClr val="7030A0"/>
                </a:solidFill>
                <a:latin typeface="Georgia" panose="02040502050405020303" pitchFamily="18" charset="0"/>
              </a:rPr>
              <a:t>All thanks is for Allah</a:t>
            </a:r>
            <a:r>
              <a:rPr lang="en-CA" sz="4000" b="1" dirty="0">
                <a:latin typeface="Georgia" panose="02040502050405020303" pitchFamily="18" charset="0"/>
              </a:rPr>
              <a:t>, </a:t>
            </a:r>
            <a:r>
              <a:rPr lang="en-CA" sz="4000" b="1" dirty="0">
                <a:solidFill>
                  <a:srgbClr val="00B050"/>
                </a:solidFill>
                <a:latin typeface="Georgia" panose="02040502050405020303" pitchFamily="18" charset="0"/>
              </a:rPr>
              <a:t>Lord</a:t>
            </a:r>
            <a:r>
              <a:rPr lang="en-CA" sz="4000" b="1" dirty="0">
                <a:latin typeface="Georgia" panose="02040502050405020303" pitchFamily="18" charset="0"/>
              </a:rPr>
              <a:t> of the worlds </a:t>
            </a:r>
          </a:p>
          <a:p>
            <a:pPr marL="0" indent="0" algn="ctr">
              <a:buNone/>
            </a:pPr>
            <a:r>
              <a:rPr lang="en-CA" sz="4000" b="1" dirty="0">
                <a:latin typeface="Georgia" panose="02040502050405020303" pitchFamily="18" charset="0"/>
              </a:rPr>
              <a:t>(Surat al-</a:t>
            </a:r>
            <a:r>
              <a:rPr lang="en-CA" sz="4000" b="1" dirty="0" err="1">
                <a:latin typeface="Georgia" panose="02040502050405020303" pitchFamily="18" charset="0"/>
              </a:rPr>
              <a:t>Fatihah</a:t>
            </a:r>
            <a:r>
              <a:rPr lang="en-CA" sz="4000" b="1" dirty="0">
                <a:latin typeface="Georgia" panose="02040502050405020303" pitchFamily="18" charset="0"/>
              </a:rPr>
              <a:t>, 1:2)</a:t>
            </a:r>
          </a:p>
        </p:txBody>
      </p:sp>
    </p:spTree>
    <p:extLst>
      <p:ext uri="{BB962C8B-B14F-4D97-AF65-F5344CB8AC3E}">
        <p14:creationId xmlns:p14="http://schemas.microsoft.com/office/powerpoint/2010/main" val="427864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4E08-F858-4CCC-B3A9-899C5D83304F}"/>
              </a:ext>
            </a:extLst>
          </p:cNvPr>
          <p:cNvSpPr>
            <a:spLocks noGrp="1"/>
          </p:cNvSpPr>
          <p:nvPr>
            <p:ph type="title"/>
          </p:nvPr>
        </p:nvSpPr>
        <p:spPr>
          <a:xfrm>
            <a:off x="838199" y="0"/>
            <a:ext cx="10515600" cy="632450"/>
          </a:xfrm>
        </p:spPr>
        <p:txBody>
          <a:bodyPr>
            <a:normAutofit fontScale="90000"/>
          </a:bodyPr>
          <a:lstStyle/>
          <a:p>
            <a:pPr algn="ctr"/>
            <a:r>
              <a:rPr lang="en-CA" sz="4000" b="1" dirty="0">
                <a:solidFill>
                  <a:srgbClr val="FF0000"/>
                </a:solidFill>
                <a:latin typeface="Georgia" panose="02040502050405020303" pitchFamily="18" charset="0"/>
              </a:rPr>
              <a:t>Arabic Vocabulary Game</a:t>
            </a:r>
          </a:p>
        </p:txBody>
      </p:sp>
      <p:sp>
        <p:nvSpPr>
          <p:cNvPr id="3" name="Content Placeholder 2">
            <a:extLst>
              <a:ext uri="{FF2B5EF4-FFF2-40B4-BE49-F238E27FC236}">
                <a16:creationId xmlns:a16="http://schemas.microsoft.com/office/drawing/2014/main" id="{43AD987C-497F-45F6-8F40-C2E6B9F51861}"/>
              </a:ext>
            </a:extLst>
          </p:cNvPr>
          <p:cNvSpPr>
            <a:spLocks noGrp="1"/>
          </p:cNvSpPr>
          <p:nvPr>
            <p:ph idx="1"/>
          </p:nvPr>
        </p:nvSpPr>
        <p:spPr>
          <a:xfrm>
            <a:off x="3879779" y="934948"/>
            <a:ext cx="4103242" cy="5923052"/>
          </a:xfrm>
        </p:spPr>
        <p:txBody>
          <a:bodyPr>
            <a:normAutofit fontScale="92500" lnSpcReduction="10000"/>
          </a:bodyPr>
          <a:lstStyle/>
          <a:p>
            <a:pPr algn="ctr"/>
            <a:r>
              <a:rPr lang="en-CA" b="1" dirty="0">
                <a:solidFill>
                  <a:srgbClr val="FFC000"/>
                </a:solidFill>
                <a:latin typeface="Georgia" panose="02040502050405020303" pitchFamily="18" charset="0"/>
              </a:rPr>
              <a:t>Alhamdulillah -  Praise be to Allah </a:t>
            </a:r>
          </a:p>
          <a:p>
            <a:pPr marL="0" indent="0" algn="ctr">
              <a:buNone/>
            </a:pPr>
            <a:endParaRPr lang="en-CA" b="1" dirty="0">
              <a:latin typeface="Georgia" panose="02040502050405020303" pitchFamily="18" charset="0"/>
            </a:endParaRPr>
          </a:p>
          <a:p>
            <a:pPr algn="ctr"/>
            <a:r>
              <a:rPr lang="en-CA" b="1" dirty="0">
                <a:solidFill>
                  <a:srgbClr val="C00000"/>
                </a:solidFill>
                <a:latin typeface="Georgia" panose="02040502050405020303" pitchFamily="18" charset="0"/>
              </a:rPr>
              <a:t>Mashallah - Allah wants it this way </a:t>
            </a:r>
          </a:p>
          <a:p>
            <a:pPr marL="0" indent="0" algn="ctr">
              <a:buNone/>
            </a:pPr>
            <a:endParaRPr lang="en-CA" b="1" dirty="0">
              <a:latin typeface="Georgia" panose="02040502050405020303" pitchFamily="18" charset="0"/>
            </a:endParaRPr>
          </a:p>
          <a:p>
            <a:pPr algn="ctr"/>
            <a:r>
              <a:rPr lang="en-CA" b="1" dirty="0">
                <a:latin typeface="Georgia" panose="02040502050405020303" pitchFamily="18" charset="0"/>
              </a:rPr>
              <a:t>Inshallah - Allah wants it to happen </a:t>
            </a:r>
          </a:p>
          <a:p>
            <a:pPr marL="0" indent="0" algn="ctr">
              <a:buNone/>
            </a:pPr>
            <a:endParaRPr lang="en-CA" b="1" dirty="0">
              <a:latin typeface="Georgia" panose="02040502050405020303" pitchFamily="18" charset="0"/>
            </a:endParaRPr>
          </a:p>
          <a:p>
            <a:pPr algn="ctr"/>
            <a:r>
              <a:rPr lang="en-CA" b="1" dirty="0" err="1">
                <a:solidFill>
                  <a:srgbClr val="00B050"/>
                </a:solidFill>
                <a:latin typeface="Georgia" panose="02040502050405020303" pitchFamily="18" charset="0"/>
              </a:rPr>
              <a:t>Yarhamukallah</a:t>
            </a:r>
            <a:r>
              <a:rPr lang="en-CA" b="1" dirty="0">
                <a:solidFill>
                  <a:srgbClr val="00B050"/>
                </a:solidFill>
                <a:latin typeface="Georgia" panose="02040502050405020303" pitchFamily="18" charset="0"/>
              </a:rPr>
              <a:t> - May Allah be kind to you </a:t>
            </a:r>
          </a:p>
          <a:p>
            <a:pPr marL="0" indent="0" algn="ctr">
              <a:buNone/>
            </a:pPr>
            <a:endParaRPr lang="en-CA" b="1" dirty="0">
              <a:latin typeface="Georgia" panose="02040502050405020303" pitchFamily="18" charset="0"/>
            </a:endParaRPr>
          </a:p>
          <a:p>
            <a:pPr algn="ctr"/>
            <a:r>
              <a:rPr lang="en-CA" b="1" dirty="0" err="1">
                <a:solidFill>
                  <a:srgbClr val="0070C0"/>
                </a:solidFill>
                <a:latin typeface="Georgia" panose="02040502050405020303" pitchFamily="18" charset="0"/>
              </a:rPr>
              <a:t>Jazakallah</a:t>
            </a:r>
            <a:r>
              <a:rPr lang="en-CA" b="1" dirty="0">
                <a:solidFill>
                  <a:srgbClr val="0070C0"/>
                </a:solidFill>
                <a:latin typeface="Georgia" panose="02040502050405020303" pitchFamily="18" charset="0"/>
              </a:rPr>
              <a:t> - May Allah reward you</a:t>
            </a:r>
          </a:p>
        </p:txBody>
      </p:sp>
      <p:pic>
        <p:nvPicPr>
          <p:cNvPr id="4" name="Content Placeholder 4">
            <a:extLst>
              <a:ext uri="{FF2B5EF4-FFF2-40B4-BE49-F238E27FC236}">
                <a16:creationId xmlns:a16="http://schemas.microsoft.com/office/drawing/2014/main" id="{CC046400-91D3-4742-9030-7E6747A3BC64}"/>
              </a:ext>
            </a:extLst>
          </p:cNvPr>
          <p:cNvPicPr>
            <a:picLocks noChangeAspect="1"/>
          </p:cNvPicPr>
          <p:nvPr/>
        </p:nvPicPr>
        <p:blipFill>
          <a:blip r:embed="rId3"/>
          <a:stretch>
            <a:fillRect/>
          </a:stretch>
        </p:blipFill>
        <p:spPr>
          <a:xfrm>
            <a:off x="9236467" y="102742"/>
            <a:ext cx="2955533" cy="22218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B06E28AE-9255-424B-99AF-694495989DB1}"/>
              </a:ext>
            </a:extLst>
          </p:cNvPr>
          <p:cNvPicPr>
            <a:picLocks noChangeAspect="1"/>
          </p:cNvPicPr>
          <p:nvPr/>
        </p:nvPicPr>
        <p:blipFill>
          <a:blip r:embed="rId4"/>
          <a:stretch>
            <a:fillRect/>
          </a:stretch>
        </p:blipFill>
        <p:spPr>
          <a:xfrm>
            <a:off x="71919" y="875642"/>
            <a:ext cx="3441842" cy="2553358"/>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B9426505-B9BF-4C21-9BBB-8F5C18349E98}"/>
              </a:ext>
            </a:extLst>
          </p:cNvPr>
          <p:cNvPicPr>
            <a:picLocks noChangeAspect="1"/>
          </p:cNvPicPr>
          <p:nvPr/>
        </p:nvPicPr>
        <p:blipFill>
          <a:blip r:embed="rId5"/>
          <a:stretch>
            <a:fillRect/>
          </a:stretch>
        </p:blipFill>
        <p:spPr>
          <a:xfrm>
            <a:off x="71919" y="4191856"/>
            <a:ext cx="3441842" cy="266614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AEF0739C-AE17-4478-92AE-B47E8B61A64D}"/>
              </a:ext>
            </a:extLst>
          </p:cNvPr>
          <p:cNvPicPr>
            <a:picLocks noChangeAspect="1"/>
          </p:cNvPicPr>
          <p:nvPr/>
        </p:nvPicPr>
        <p:blipFill>
          <a:blip r:embed="rId6"/>
          <a:stretch>
            <a:fillRect/>
          </a:stretch>
        </p:blipFill>
        <p:spPr>
          <a:xfrm>
            <a:off x="9236466" y="4705564"/>
            <a:ext cx="2955534" cy="2152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02F6A69C-258B-4C34-8905-3F679412FB30}"/>
              </a:ext>
            </a:extLst>
          </p:cNvPr>
          <p:cNvPicPr>
            <a:picLocks noChangeAspect="1"/>
          </p:cNvPicPr>
          <p:nvPr/>
        </p:nvPicPr>
        <p:blipFill>
          <a:blip r:embed="rId7"/>
          <a:stretch>
            <a:fillRect/>
          </a:stretch>
        </p:blipFill>
        <p:spPr>
          <a:xfrm>
            <a:off x="9236467" y="2510326"/>
            <a:ext cx="2955534" cy="1815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959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4E08-F858-4CCC-B3A9-899C5D83304F}"/>
              </a:ext>
            </a:extLst>
          </p:cNvPr>
          <p:cNvSpPr>
            <a:spLocks noGrp="1"/>
          </p:cNvSpPr>
          <p:nvPr>
            <p:ph type="title"/>
          </p:nvPr>
        </p:nvSpPr>
        <p:spPr/>
        <p:txBody>
          <a:bodyPr>
            <a:normAutofit/>
          </a:bodyPr>
          <a:lstStyle/>
          <a:p>
            <a:pPr algn="ctr"/>
            <a:r>
              <a:rPr lang="en-CA" sz="3600" b="1" i="0" dirty="0">
                <a:solidFill>
                  <a:srgbClr val="7030A0"/>
                </a:solidFill>
                <a:effectLst/>
                <a:latin typeface="Georgia"/>
              </a:rPr>
              <a:t>Fi </a:t>
            </a:r>
            <a:r>
              <a:rPr lang="en-CA" sz="3600" b="1" i="0" dirty="0" err="1">
                <a:solidFill>
                  <a:srgbClr val="7030A0"/>
                </a:solidFill>
                <a:effectLst/>
                <a:latin typeface="Georgia"/>
              </a:rPr>
              <a:t>Amanillah</a:t>
            </a:r>
            <a:r>
              <a:rPr lang="en-CA" sz="3600" b="1" i="0" dirty="0">
                <a:solidFill>
                  <a:srgbClr val="7030A0"/>
                </a:solidFill>
                <a:effectLst/>
                <a:latin typeface="Georgia"/>
              </a:rPr>
              <a:t> - “May Allah Protect You</a:t>
            </a:r>
            <a:r>
              <a:rPr lang="en-CA" sz="3600" b="1" dirty="0">
                <a:solidFill>
                  <a:srgbClr val="7030A0"/>
                </a:solidFill>
                <a:latin typeface="Georgia"/>
              </a:rPr>
              <a:t>”</a:t>
            </a:r>
            <a:endParaRPr lang="en-CA" sz="3600" b="1" dirty="0">
              <a:solidFill>
                <a:srgbClr val="7030A0"/>
              </a:solidFill>
              <a:latin typeface="Georgia" panose="02040502050405020303" pitchFamily="18" charset="0"/>
            </a:endParaRPr>
          </a:p>
        </p:txBody>
      </p:sp>
      <p:sp>
        <p:nvSpPr>
          <p:cNvPr id="3" name="Content Placeholder 2">
            <a:extLst>
              <a:ext uri="{FF2B5EF4-FFF2-40B4-BE49-F238E27FC236}">
                <a16:creationId xmlns:a16="http://schemas.microsoft.com/office/drawing/2014/main" id="{43AD987C-497F-45F6-8F40-C2E6B9F51861}"/>
              </a:ext>
            </a:extLst>
          </p:cNvPr>
          <p:cNvSpPr>
            <a:spLocks noGrp="1"/>
          </p:cNvSpPr>
          <p:nvPr>
            <p:ph idx="1"/>
          </p:nvPr>
        </p:nvSpPr>
        <p:spPr/>
        <p:txBody>
          <a:bodyPr vert="horz" lIns="91440" tIns="45720" rIns="91440" bIns="45720" rtlCol="0" anchor="t">
            <a:normAutofit/>
          </a:bodyPr>
          <a:lstStyle/>
          <a:p>
            <a:r>
              <a:rPr lang="en-CA" b="1" dirty="0">
                <a:latin typeface="Georgia"/>
              </a:rPr>
              <a:t>Thank you for joining us today Boys &amp; </a:t>
            </a:r>
            <a:r>
              <a:rPr lang="en-CA" b="1">
                <a:latin typeface="Georgia"/>
              </a:rPr>
              <a:t>Girls</a:t>
            </a:r>
          </a:p>
          <a:p>
            <a:r>
              <a:rPr lang="en-CA" b="1" dirty="0">
                <a:solidFill>
                  <a:srgbClr val="FF0000"/>
                </a:solidFill>
                <a:latin typeface="Georgia" panose="02040502050405020303" pitchFamily="18" charset="0"/>
              </a:rPr>
              <a:t>Remember to thank Allah this week</a:t>
            </a:r>
          </a:p>
          <a:p>
            <a:pPr marL="0" indent="0">
              <a:buNone/>
            </a:pPr>
            <a:endParaRPr lang="en-CA" b="1" dirty="0">
              <a:solidFill>
                <a:srgbClr val="FF0000"/>
              </a:solidFill>
              <a:latin typeface="Georgia" panose="02040502050405020303" pitchFamily="18" charset="0"/>
            </a:endParaRPr>
          </a:p>
          <a:p>
            <a:pPr marL="0" indent="0" algn="ctr">
              <a:buNone/>
            </a:pPr>
            <a:r>
              <a:rPr lang="en-US" b="1" dirty="0">
                <a:solidFill>
                  <a:srgbClr val="00B050"/>
                </a:solidFill>
                <a:latin typeface="Georgia" panose="02040502050405020303" pitchFamily="18" charset="0"/>
              </a:rPr>
              <a:t>Imam Ali (a) said, “Remembering Allah makes hard things and unhappiness go away.”</a:t>
            </a:r>
          </a:p>
          <a:p>
            <a:pPr marL="0" indent="0">
              <a:buNone/>
            </a:pPr>
            <a:endParaRPr lang="en-CA" b="1" dirty="0">
              <a:solidFill>
                <a:srgbClr val="FF0000"/>
              </a:solidFill>
              <a:latin typeface="Georgia" panose="02040502050405020303" pitchFamily="18" charset="0"/>
            </a:endParaRPr>
          </a:p>
          <a:p>
            <a:r>
              <a:rPr lang="en-CA" b="1">
                <a:latin typeface="Georgia"/>
              </a:rPr>
              <a:t>Inshallah, see you next week</a:t>
            </a:r>
          </a:p>
        </p:txBody>
      </p:sp>
    </p:spTree>
    <p:extLst>
      <p:ext uri="{BB962C8B-B14F-4D97-AF65-F5344CB8AC3E}">
        <p14:creationId xmlns:p14="http://schemas.microsoft.com/office/powerpoint/2010/main" val="143432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B7A8-DEBE-46F0-9BD4-211FA303ECC6}"/>
              </a:ext>
            </a:extLst>
          </p:cNvPr>
          <p:cNvSpPr>
            <a:spLocks noGrp="1"/>
          </p:cNvSpPr>
          <p:nvPr>
            <p:ph type="title"/>
          </p:nvPr>
        </p:nvSpPr>
        <p:spPr/>
        <p:txBody>
          <a:bodyPr/>
          <a:lstStyle/>
          <a:p>
            <a:pPr algn="ctr"/>
            <a:r>
              <a:rPr lang="en-CA" sz="4400" b="1" dirty="0">
                <a:solidFill>
                  <a:srgbClr val="0070C0"/>
                </a:solidFill>
                <a:latin typeface="Georgia" panose="02040502050405020303" pitchFamily="18" charset="0"/>
              </a:rPr>
              <a:t>WELCOME STUDENTS</a:t>
            </a:r>
            <a:endParaRPr lang="en-CA" dirty="0"/>
          </a:p>
        </p:txBody>
      </p:sp>
      <p:sp>
        <p:nvSpPr>
          <p:cNvPr id="3" name="Content Placeholder 2">
            <a:extLst>
              <a:ext uri="{FF2B5EF4-FFF2-40B4-BE49-F238E27FC236}">
                <a16:creationId xmlns:a16="http://schemas.microsoft.com/office/drawing/2014/main" id="{D5EDE28B-669A-4D56-B7C2-760DB5FB327F}"/>
              </a:ext>
            </a:extLst>
          </p:cNvPr>
          <p:cNvSpPr>
            <a:spLocks noGrp="1"/>
          </p:cNvSpPr>
          <p:nvPr>
            <p:ph idx="1"/>
          </p:nvPr>
        </p:nvSpPr>
        <p:spPr>
          <a:xfrm>
            <a:off x="838199" y="1690688"/>
            <a:ext cx="4822861" cy="4486275"/>
          </a:xfrm>
        </p:spPr>
        <p:txBody>
          <a:bodyPr/>
          <a:lstStyle/>
          <a:p>
            <a:pPr algn="ctr"/>
            <a:r>
              <a:rPr lang="en-CA" sz="3200" b="1" dirty="0" err="1">
                <a:solidFill>
                  <a:srgbClr val="00B050"/>
                </a:solidFill>
                <a:latin typeface="Georgia" panose="02040502050405020303" pitchFamily="18" charset="0"/>
              </a:rPr>
              <a:t>Salamun</a:t>
            </a:r>
            <a:r>
              <a:rPr lang="en-CA" sz="3200" b="1" dirty="0">
                <a:solidFill>
                  <a:srgbClr val="00B050"/>
                </a:solidFill>
                <a:latin typeface="Georgia" panose="02040502050405020303" pitchFamily="18" charset="0"/>
              </a:rPr>
              <a:t> Alaykum</a:t>
            </a:r>
          </a:p>
          <a:p>
            <a:pPr marL="0" indent="0" algn="ctr">
              <a:buNone/>
            </a:pPr>
            <a:r>
              <a:rPr lang="en-CA" sz="3200" b="1" dirty="0">
                <a:solidFill>
                  <a:srgbClr val="00B050"/>
                </a:solidFill>
                <a:latin typeface="Georgia" panose="02040502050405020303" pitchFamily="18" charset="0"/>
              </a:rPr>
              <a:t>Boys &amp; Girls</a:t>
            </a:r>
          </a:p>
          <a:p>
            <a:pPr marL="0" indent="0" algn="ctr">
              <a:buNone/>
            </a:pPr>
            <a:endParaRPr lang="en-CA" sz="3200" b="1" dirty="0">
              <a:latin typeface="Georgia" panose="02040502050405020303" pitchFamily="18" charset="0"/>
            </a:endParaRPr>
          </a:p>
          <a:p>
            <a:pPr algn="ctr"/>
            <a:r>
              <a:rPr lang="en-CA" sz="3200" b="1" dirty="0">
                <a:solidFill>
                  <a:srgbClr val="7030A0"/>
                </a:solidFill>
                <a:latin typeface="Georgia" panose="02040502050405020303" pitchFamily="18" charset="0"/>
              </a:rPr>
              <a:t>How are you doing?</a:t>
            </a:r>
          </a:p>
          <a:p>
            <a:pPr marL="0" indent="0" algn="ctr">
              <a:buNone/>
            </a:pPr>
            <a:endParaRPr lang="en-CA" sz="3200" b="1" dirty="0">
              <a:solidFill>
                <a:srgbClr val="7030A0"/>
              </a:solidFill>
              <a:latin typeface="Georgia" panose="02040502050405020303" pitchFamily="18" charset="0"/>
            </a:endParaRPr>
          </a:p>
          <a:p>
            <a:pPr algn="ctr"/>
            <a:r>
              <a:rPr lang="en-CA" sz="3200" b="1" dirty="0">
                <a:solidFill>
                  <a:srgbClr val="FFC000"/>
                </a:solidFill>
                <a:latin typeface="Georgia" panose="02040502050405020303" pitchFamily="18" charset="0"/>
              </a:rPr>
              <a:t>I am so HAPPY </a:t>
            </a:r>
          </a:p>
          <a:p>
            <a:pPr marL="0" indent="0" algn="ctr">
              <a:buNone/>
            </a:pPr>
            <a:r>
              <a:rPr lang="en-CA" sz="3200" b="1" dirty="0">
                <a:solidFill>
                  <a:srgbClr val="FFC000"/>
                </a:solidFill>
                <a:latin typeface="Georgia" panose="02040502050405020303" pitchFamily="18" charset="0"/>
              </a:rPr>
              <a:t>to see you !</a:t>
            </a:r>
          </a:p>
          <a:p>
            <a:pPr marL="0" indent="0">
              <a:buNone/>
            </a:pPr>
            <a:endParaRPr lang="en-CA" dirty="0"/>
          </a:p>
        </p:txBody>
      </p:sp>
      <p:pic>
        <p:nvPicPr>
          <p:cNvPr id="4" name="Picture 4" descr="Animated Glitter Smile Cartoon Graphic Smiley Faces Clipart - Free ... -  ClipArt Best - ClipArt Best | Animated emoticons, Smiley, Emoticon">
            <a:extLst>
              <a:ext uri="{FF2B5EF4-FFF2-40B4-BE49-F238E27FC236}">
                <a16:creationId xmlns:a16="http://schemas.microsoft.com/office/drawing/2014/main" id="{DC55120C-153F-4772-95EC-C0786444738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42464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84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8EF4E08-F858-4CCC-B3A9-899C5D83304F}"/>
              </a:ext>
            </a:extLst>
          </p:cNvPr>
          <p:cNvSpPr>
            <a:spLocks noGrp="1"/>
          </p:cNvSpPr>
          <p:nvPr>
            <p:ph type="title"/>
          </p:nvPr>
        </p:nvSpPr>
        <p:spPr>
          <a:xfrm>
            <a:off x="958506" y="800392"/>
            <a:ext cx="10264697" cy="1212102"/>
          </a:xfrm>
        </p:spPr>
        <p:txBody>
          <a:bodyPr>
            <a:normAutofit/>
          </a:bodyPr>
          <a:lstStyle/>
          <a:p>
            <a:pPr algn="ctr"/>
            <a:r>
              <a:rPr lang="en-US" sz="4000" b="1" dirty="0">
                <a:solidFill>
                  <a:srgbClr val="FFFFFF"/>
                </a:solidFill>
                <a:latin typeface="Georgia" panose="02040502050405020303" pitchFamily="18" charset="0"/>
              </a:rPr>
              <a:t>Learning Objectives</a:t>
            </a:r>
            <a:endParaRPr lang="en-CA" sz="4000" b="1" dirty="0">
              <a:solidFill>
                <a:srgbClr val="FFFFFF"/>
              </a:solidFill>
              <a:latin typeface="Georgia" panose="02040502050405020303" pitchFamily="18" charset="0"/>
            </a:endParaRPr>
          </a:p>
        </p:txBody>
      </p:sp>
      <p:sp>
        <p:nvSpPr>
          <p:cNvPr id="3" name="Content Placeholder 2">
            <a:extLst>
              <a:ext uri="{FF2B5EF4-FFF2-40B4-BE49-F238E27FC236}">
                <a16:creationId xmlns:a16="http://schemas.microsoft.com/office/drawing/2014/main" id="{43AD987C-497F-45F6-8F40-C2E6B9F51861}"/>
              </a:ext>
            </a:extLst>
          </p:cNvPr>
          <p:cNvSpPr>
            <a:spLocks noGrp="1"/>
          </p:cNvSpPr>
          <p:nvPr>
            <p:ph idx="1"/>
          </p:nvPr>
        </p:nvSpPr>
        <p:spPr>
          <a:xfrm>
            <a:off x="1304925" y="2490436"/>
            <a:ext cx="9791699" cy="3967514"/>
          </a:xfrm>
        </p:spPr>
        <p:txBody>
          <a:bodyPr anchor="ctr">
            <a:normAutofit/>
          </a:bodyPr>
          <a:lstStyle/>
          <a:p>
            <a:pPr marL="0" indent="0">
              <a:buNone/>
            </a:pPr>
            <a:r>
              <a:rPr lang="en-US" sz="3200" b="1" dirty="0">
                <a:solidFill>
                  <a:srgbClr val="C00000"/>
                </a:solidFill>
                <a:latin typeface="Georgia" panose="02040502050405020303" pitchFamily="18" charset="0"/>
              </a:rPr>
              <a:t>1. To </a:t>
            </a:r>
            <a:r>
              <a:rPr lang="en-US" sz="3200" b="1" dirty="0" err="1">
                <a:solidFill>
                  <a:srgbClr val="C00000"/>
                </a:solidFill>
                <a:latin typeface="Georgia" panose="02040502050405020303" pitchFamily="18" charset="0"/>
              </a:rPr>
              <a:t>recognise</a:t>
            </a:r>
            <a:r>
              <a:rPr lang="en-US" sz="3200" b="1" dirty="0">
                <a:solidFill>
                  <a:srgbClr val="C00000"/>
                </a:solidFill>
                <a:latin typeface="Georgia" panose="02040502050405020303" pitchFamily="18" charset="0"/>
              </a:rPr>
              <a:t> common Islamic phrases </a:t>
            </a:r>
          </a:p>
          <a:p>
            <a:pPr marL="0" indent="0">
              <a:buNone/>
            </a:pPr>
            <a:r>
              <a:rPr lang="en-US" sz="3200" b="1" dirty="0">
                <a:solidFill>
                  <a:srgbClr val="00B050"/>
                </a:solidFill>
                <a:latin typeface="Georgia" panose="02040502050405020303" pitchFamily="18" charset="0"/>
              </a:rPr>
              <a:t>2. To discover when and where these phrases are used </a:t>
            </a:r>
          </a:p>
          <a:p>
            <a:pPr marL="0" indent="0">
              <a:buNone/>
            </a:pPr>
            <a:r>
              <a:rPr lang="en-US" sz="3200" b="1" dirty="0">
                <a:solidFill>
                  <a:srgbClr val="7030A0"/>
                </a:solidFill>
                <a:latin typeface="Georgia" panose="02040502050405020303" pitchFamily="18" charset="0"/>
              </a:rPr>
              <a:t>3. To value that these phrases are meant to keep us in constant remembrance of Allah</a:t>
            </a:r>
            <a:endParaRPr lang="en-CA" sz="3200" b="1" dirty="0">
              <a:solidFill>
                <a:srgbClr val="7030A0"/>
              </a:solidFill>
              <a:latin typeface="Georgia" panose="02040502050405020303" pitchFamily="18" charset="0"/>
            </a:endParaRPr>
          </a:p>
        </p:txBody>
      </p:sp>
      <p:pic>
        <p:nvPicPr>
          <p:cNvPr id="4" name="Picture 3" descr="A screenshot of a computer&#10;&#10;Description automatically generated">
            <a:extLst>
              <a:ext uri="{FF2B5EF4-FFF2-40B4-BE49-F238E27FC236}">
                <a16:creationId xmlns:a16="http://schemas.microsoft.com/office/drawing/2014/main" id="{2F3DD15B-25F6-46A9-8753-696096161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1262" y="5667091"/>
            <a:ext cx="932493" cy="1104123"/>
          </a:xfrm>
          <a:prstGeom prst="rect">
            <a:avLst/>
          </a:prstGeom>
        </p:spPr>
      </p:pic>
    </p:spTree>
    <p:extLst>
      <p:ext uri="{BB962C8B-B14F-4D97-AF65-F5344CB8AC3E}">
        <p14:creationId xmlns:p14="http://schemas.microsoft.com/office/powerpoint/2010/main" val="181696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F4E08-F858-4CCC-B3A9-899C5D83304F}"/>
              </a:ext>
            </a:extLst>
          </p:cNvPr>
          <p:cNvSpPr>
            <a:spLocks noGrp="1"/>
          </p:cNvSpPr>
          <p:nvPr>
            <p:ph type="title"/>
          </p:nvPr>
        </p:nvSpPr>
        <p:spPr>
          <a:xfrm>
            <a:off x="589560" y="856180"/>
            <a:ext cx="5279408" cy="1128068"/>
          </a:xfrm>
        </p:spPr>
        <p:txBody>
          <a:bodyPr anchor="ctr">
            <a:normAutofit/>
          </a:bodyPr>
          <a:lstStyle/>
          <a:p>
            <a:pPr algn="ctr"/>
            <a:r>
              <a:rPr lang="en-CA" sz="4000" b="1" dirty="0">
                <a:solidFill>
                  <a:srgbClr val="CC3399"/>
                </a:solidFill>
                <a:latin typeface="Georgia" panose="02040502050405020303" pitchFamily="18" charset="0"/>
              </a:rPr>
              <a:t>ACTIVITY TIME</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AD987C-497F-45F6-8F40-C2E6B9F51861}"/>
              </a:ext>
            </a:extLst>
          </p:cNvPr>
          <p:cNvSpPr>
            <a:spLocks noGrp="1"/>
          </p:cNvSpPr>
          <p:nvPr>
            <p:ph idx="1"/>
          </p:nvPr>
        </p:nvSpPr>
        <p:spPr>
          <a:xfrm>
            <a:off x="590719" y="2330505"/>
            <a:ext cx="5278066" cy="3979585"/>
          </a:xfrm>
        </p:spPr>
        <p:txBody>
          <a:bodyPr anchor="ctr">
            <a:normAutofit/>
          </a:bodyPr>
          <a:lstStyle/>
          <a:p>
            <a:r>
              <a:rPr lang="en-CA" sz="3200" b="1" dirty="0">
                <a:latin typeface="Georgia" panose="02040502050405020303" pitchFamily="18" charset="0"/>
              </a:rPr>
              <a:t>Please tell us your name</a:t>
            </a:r>
          </a:p>
          <a:p>
            <a:r>
              <a:rPr lang="en-CA" sz="3200" b="1" dirty="0">
                <a:solidFill>
                  <a:srgbClr val="FF0000"/>
                </a:solidFill>
                <a:latin typeface="Georgia" panose="02040502050405020303" pitchFamily="18" charset="0"/>
              </a:rPr>
              <a:t>Show us the item that you are thankful to Allah for.</a:t>
            </a:r>
          </a:p>
          <a:p>
            <a:r>
              <a:rPr lang="en-CA" sz="3200" b="1" dirty="0">
                <a:latin typeface="Georgia" panose="02040502050405020303" pitchFamily="18" charset="0"/>
              </a:rPr>
              <a:t>Lets all say: </a:t>
            </a:r>
            <a:r>
              <a:rPr lang="en-CA" sz="3200" b="1" dirty="0">
                <a:solidFill>
                  <a:srgbClr val="CC3399"/>
                </a:solidFill>
                <a:latin typeface="Georgia" panose="02040502050405020303" pitchFamily="18" charset="0"/>
              </a:rPr>
              <a:t>Alhamdulillah - Praise be to Allah</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13 Useful Tips for Teaching Gratitude to Kids">
            <a:extLst>
              <a:ext uri="{FF2B5EF4-FFF2-40B4-BE49-F238E27FC236}">
                <a16:creationId xmlns:a16="http://schemas.microsoft.com/office/drawing/2014/main" id="{04356B36-BF65-4DA1-9FFE-B9E629A235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40468" y="581892"/>
            <a:ext cx="3683342" cy="2518756"/>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ank you Allah for another day to repent. | Islamic quotes, Thank you  allah, Quotes">
            <a:extLst>
              <a:ext uri="{FF2B5EF4-FFF2-40B4-BE49-F238E27FC236}">
                <a16:creationId xmlns:a16="http://schemas.microsoft.com/office/drawing/2014/main" id="{DF5F139D-B647-4CCB-A106-001ECA9DCA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9873" y="3707894"/>
            <a:ext cx="3362669" cy="25187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a:extLst>
              <a:ext uri="{FF2B5EF4-FFF2-40B4-BE49-F238E27FC236}">
                <a16:creationId xmlns:a16="http://schemas.microsoft.com/office/drawing/2014/main" id="{EF7DF4B2-F96A-4E4B-86E6-92CF2EAD1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3628" y="102507"/>
            <a:ext cx="932493" cy="1104123"/>
          </a:xfrm>
          <a:prstGeom prst="rect">
            <a:avLst/>
          </a:prstGeom>
        </p:spPr>
      </p:pic>
    </p:spTree>
    <p:extLst>
      <p:ext uri="{BB962C8B-B14F-4D97-AF65-F5344CB8AC3E}">
        <p14:creationId xmlns:p14="http://schemas.microsoft.com/office/powerpoint/2010/main" val="328234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4E08-F858-4CCC-B3A9-899C5D83304F}"/>
              </a:ext>
            </a:extLst>
          </p:cNvPr>
          <p:cNvSpPr>
            <a:spLocks noGrp="1"/>
          </p:cNvSpPr>
          <p:nvPr>
            <p:ph type="title"/>
          </p:nvPr>
        </p:nvSpPr>
        <p:spPr>
          <a:xfrm>
            <a:off x="838200" y="241521"/>
            <a:ext cx="10515600" cy="1114667"/>
          </a:xfrm>
        </p:spPr>
        <p:txBody>
          <a:bodyPr>
            <a:normAutofit/>
          </a:bodyPr>
          <a:lstStyle/>
          <a:p>
            <a:pPr algn="ctr"/>
            <a:r>
              <a:rPr lang="en-CA" sz="4800" b="1" dirty="0">
                <a:solidFill>
                  <a:srgbClr val="FF0000"/>
                </a:solidFill>
                <a:latin typeface="Georgia" panose="02040502050405020303" pitchFamily="18" charset="0"/>
              </a:rPr>
              <a:t>Quran Ayah</a:t>
            </a:r>
          </a:p>
        </p:txBody>
      </p:sp>
      <p:sp>
        <p:nvSpPr>
          <p:cNvPr id="3" name="Content Placeholder 2">
            <a:extLst>
              <a:ext uri="{FF2B5EF4-FFF2-40B4-BE49-F238E27FC236}">
                <a16:creationId xmlns:a16="http://schemas.microsoft.com/office/drawing/2014/main" id="{43AD987C-497F-45F6-8F40-C2E6B9F51861}"/>
              </a:ext>
            </a:extLst>
          </p:cNvPr>
          <p:cNvSpPr>
            <a:spLocks noGrp="1"/>
          </p:cNvSpPr>
          <p:nvPr>
            <p:ph idx="1"/>
          </p:nvPr>
        </p:nvSpPr>
        <p:spPr>
          <a:xfrm>
            <a:off x="308225" y="1825625"/>
            <a:ext cx="11640620" cy="4351338"/>
          </a:xfrm>
        </p:spPr>
        <p:txBody>
          <a:bodyPr>
            <a:normAutofit/>
          </a:bodyPr>
          <a:lstStyle/>
          <a:p>
            <a:pPr algn="ctr"/>
            <a:endParaRPr lang="en-CA" dirty="0"/>
          </a:p>
          <a:p>
            <a:pPr marL="0" indent="0" algn="ctr">
              <a:buNone/>
            </a:pPr>
            <a:r>
              <a:rPr lang="ar-SA" sz="5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الْحَمْدُ للّهِ </a:t>
            </a:r>
            <a:r>
              <a:rPr lang="ar-SA" sz="5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رَبّ</a:t>
            </a:r>
            <a:r>
              <a:rPr lang="ar-SA" sz="54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الْعَالَمِينَ</a:t>
            </a:r>
            <a:endParaRPr lang="en-CA" sz="5400" b="1"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en-CA" sz="5400" b="1" dirty="0">
              <a:latin typeface="Georgia" panose="02040502050405020303" pitchFamily="18" charset="0"/>
            </a:endParaRPr>
          </a:p>
          <a:p>
            <a:pPr marL="0" indent="0" algn="ctr">
              <a:buNone/>
            </a:pPr>
            <a:r>
              <a:rPr lang="en-CA" sz="4000" b="1" dirty="0">
                <a:solidFill>
                  <a:srgbClr val="7030A0"/>
                </a:solidFill>
                <a:latin typeface="Georgia" panose="02040502050405020303" pitchFamily="18" charset="0"/>
              </a:rPr>
              <a:t>All thanks is for Allah</a:t>
            </a:r>
            <a:r>
              <a:rPr lang="en-CA" sz="4000" b="1" dirty="0">
                <a:latin typeface="Georgia" panose="02040502050405020303" pitchFamily="18" charset="0"/>
              </a:rPr>
              <a:t>, </a:t>
            </a:r>
            <a:r>
              <a:rPr lang="en-CA" sz="4000" b="1" dirty="0">
                <a:solidFill>
                  <a:srgbClr val="00B050"/>
                </a:solidFill>
                <a:latin typeface="Georgia" panose="02040502050405020303" pitchFamily="18" charset="0"/>
              </a:rPr>
              <a:t>Lord</a:t>
            </a:r>
            <a:r>
              <a:rPr lang="en-CA" sz="4000" b="1" dirty="0">
                <a:latin typeface="Georgia" panose="02040502050405020303" pitchFamily="18" charset="0"/>
              </a:rPr>
              <a:t> of the worlds </a:t>
            </a:r>
          </a:p>
          <a:p>
            <a:pPr marL="0" indent="0" algn="ctr">
              <a:buNone/>
            </a:pPr>
            <a:r>
              <a:rPr lang="en-CA" sz="4000" b="1" dirty="0">
                <a:latin typeface="Georgia" panose="02040502050405020303" pitchFamily="18" charset="0"/>
              </a:rPr>
              <a:t>(Surat al-</a:t>
            </a:r>
            <a:r>
              <a:rPr lang="en-CA" sz="4000" b="1" dirty="0" err="1">
                <a:latin typeface="Georgia" panose="02040502050405020303" pitchFamily="18" charset="0"/>
              </a:rPr>
              <a:t>Fatihah</a:t>
            </a:r>
            <a:r>
              <a:rPr lang="en-CA" sz="4000" b="1" dirty="0">
                <a:latin typeface="Georgia" panose="02040502050405020303" pitchFamily="18" charset="0"/>
              </a:rPr>
              <a:t>, 1:2)</a:t>
            </a:r>
          </a:p>
        </p:txBody>
      </p:sp>
    </p:spTree>
    <p:extLst>
      <p:ext uri="{BB962C8B-B14F-4D97-AF65-F5344CB8AC3E}">
        <p14:creationId xmlns:p14="http://schemas.microsoft.com/office/powerpoint/2010/main" val="117214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35549B-C796-4E3A-B291-F1E501DB49B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dirty="0">
                <a:solidFill>
                  <a:srgbClr val="FFFFFF"/>
                </a:solidFill>
                <a:latin typeface="Garamond"/>
              </a:rPr>
              <a:t>Alhamdulillah</a:t>
            </a:r>
            <a:endParaRPr lang="en-US" sz="5400" b="1" dirty="0">
              <a:solidFill>
                <a:srgbClr val="FFFFFF"/>
              </a:solidFill>
              <a:latin typeface="Garamond" panose="02020404030301010803" pitchFamily="18" charset="0"/>
            </a:endParaRPr>
          </a:p>
        </p:txBody>
      </p:sp>
      <p:pic>
        <p:nvPicPr>
          <p:cNvPr id="2" name="Picture 1">
            <a:extLst>
              <a:ext uri="{FF2B5EF4-FFF2-40B4-BE49-F238E27FC236}">
                <a16:creationId xmlns:a16="http://schemas.microsoft.com/office/drawing/2014/main" id="{D1709E12-4914-4E5C-81B2-CFC7895583FF}"/>
              </a:ext>
            </a:extLst>
          </p:cNvPr>
          <p:cNvPicPr>
            <a:picLocks noChangeAspect="1"/>
          </p:cNvPicPr>
          <p:nvPr/>
        </p:nvPicPr>
        <p:blipFill>
          <a:blip r:embed="rId3"/>
          <a:stretch>
            <a:fillRect/>
          </a:stretch>
        </p:blipFill>
        <p:spPr>
          <a:xfrm>
            <a:off x="309030" y="1388126"/>
            <a:ext cx="3454021" cy="257779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E8537AC3-EEF3-4701-9FFD-F718A9C5E87C}"/>
              </a:ext>
            </a:extLst>
          </p:cNvPr>
          <p:cNvPicPr>
            <a:picLocks noChangeAspect="1"/>
          </p:cNvPicPr>
          <p:nvPr/>
        </p:nvPicPr>
        <p:blipFill rotWithShape="1">
          <a:blip r:embed="rId4"/>
          <a:srcRect t="22640" b="25908"/>
          <a:stretch/>
        </p:blipFill>
        <p:spPr>
          <a:xfrm>
            <a:off x="4385729" y="1388126"/>
            <a:ext cx="3433324" cy="2040874"/>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Content Placeholder 4">
            <a:extLst>
              <a:ext uri="{FF2B5EF4-FFF2-40B4-BE49-F238E27FC236}">
                <a16:creationId xmlns:a16="http://schemas.microsoft.com/office/drawing/2014/main" id="{970A720A-399A-4C78-9615-5F28B6609901}"/>
              </a:ext>
            </a:extLst>
          </p:cNvPr>
          <p:cNvPicPr>
            <a:picLocks noChangeAspect="1"/>
          </p:cNvPicPr>
          <p:nvPr/>
        </p:nvPicPr>
        <p:blipFill>
          <a:blip r:embed="rId5"/>
          <a:stretch>
            <a:fillRect/>
          </a:stretch>
        </p:blipFill>
        <p:spPr>
          <a:xfrm>
            <a:off x="8487749" y="1388125"/>
            <a:ext cx="3329102" cy="2629403"/>
          </a:xfrm>
          <a:prstGeom prst="rect">
            <a:avLst/>
          </a:prstGeom>
          <a:ln w="88900" cap="sq" cmpd="thickThin">
            <a:solidFill>
              <a:srgbClr val="000000"/>
            </a:solidFill>
            <a:prstDash val="solid"/>
            <a:miter lim="800000"/>
          </a:ln>
          <a:effectLst>
            <a:innerShdw blurRad="76200">
              <a:srgbClr val="000000"/>
            </a:innerShdw>
          </a:effectLst>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37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35549B-C796-4E3A-B291-F1E501DB49B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dirty="0">
                <a:solidFill>
                  <a:schemeClr val="bg1"/>
                </a:solidFill>
                <a:latin typeface="Garamond" panose="02020404030301010803" pitchFamily="18" charset="0"/>
                <a:cs typeface="Arial" panose="020B0604020202020204" pitchFamily="34" charset="0"/>
              </a:rPr>
              <a:t>Mashallah</a:t>
            </a:r>
            <a:endParaRPr lang="en-US" sz="5400" b="1" dirty="0">
              <a:solidFill>
                <a:schemeClr val="bg1"/>
              </a:solidFill>
              <a:latin typeface="Garamond" panose="02020404030301010803" pitchFamily="18" charset="0"/>
            </a:endParaRPr>
          </a:p>
        </p:txBody>
      </p:sp>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113F3F-4EA3-4126-BC01-18EBC45F7B4A}"/>
              </a:ext>
            </a:extLst>
          </p:cNvPr>
          <p:cNvPicPr>
            <a:picLocks noChangeAspect="1"/>
          </p:cNvPicPr>
          <p:nvPr/>
        </p:nvPicPr>
        <p:blipFill>
          <a:blip r:embed="rId3"/>
          <a:stretch>
            <a:fillRect/>
          </a:stretch>
        </p:blipFill>
        <p:spPr>
          <a:xfrm>
            <a:off x="8597862" y="1284799"/>
            <a:ext cx="3218999" cy="268112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2EBA998A-5DB2-4891-B698-78F1309F8D84}"/>
              </a:ext>
            </a:extLst>
          </p:cNvPr>
          <p:cNvPicPr>
            <a:picLocks noChangeAspect="1"/>
          </p:cNvPicPr>
          <p:nvPr/>
        </p:nvPicPr>
        <p:blipFill rotWithShape="1">
          <a:blip r:embed="rId4"/>
          <a:srcRect b="33031"/>
          <a:stretch/>
        </p:blipFill>
        <p:spPr>
          <a:xfrm>
            <a:off x="4400037" y="1362466"/>
            <a:ext cx="3381919" cy="2107528"/>
          </a:xfrm>
          <a:prstGeom prst="rect">
            <a:avLst/>
          </a:prstGeom>
        </p:spPr>
      </p:pic>
      <p:pic>
        <p:nvPicPr>
          <p:cNvPr id="9" name="Picture 8">
            <a:extLst>
              <a:ext uri="{FF2B5EF4-FFF2-40B4-BE49-F238E27FC236}">
                <a16:creationId xmlns:a16="http://schemas.microsoft.com/office/drawing/2014/main" id="{28524D70-9888-479C-B340-12B1B824E939}"/>
              </a:ext>
            </a:extLst>
          </p:cNvPr>
          <p:cNvPicPr>
            <a:picLocks noChangeAspect="1"/>
          </p:cNvPicPr>
          <p:nvPr/>
        </p:nvPicPr>
        <p:blipFill>
          <a:blip r:embed="rId5"/>
          <a:stretch>
            <a:fillRect/>
          </a:stretch>
        </p:blipFill>
        <p:spPr>
          <a:xfrm>
            <a:off x="430269" y="1303301"/>
            <a:ext cx="3263976" cy="26441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528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35549B-C796-4E3A-B291-F1E501DB49B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dirty="0">
                <a:solidFill>
                  <a:schemeClr val="bg1"/>
                </a:solidFill>
                <a:latin typeface="Garamond" panose="02020404030301010803" pitchFamily="18" charset="0"/>
                <a:cs typeface="Arial" panose="020B0604020202020204" pitchFamily="34" charset="0"/>
              </a:rPr>
              <a:t>Inshallah</a:t>
            </a:r>
            <a:endParaRPr lang="en-US" sz="5400" b="1" dirty="0">
              <a:solidFill>
                <a:schemeClr val="bg1"/>
              </a:solidFill>
              <a:latin typeface="Garamond" panose="02020404030301010803" pitchFamily="18" charset="0"/>
            </a:endParaRPr>
          </a:p>
        </p:txBody>
      </p:sp>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569EE71-4C7E-4CEE-82CA-B0516B044A31}"/>
              </a:ext>
            </a:extLst>
          </p:cNvPr>
          <p:cNvPicPr>
            <a:picLocks noChangeAspect="1"/>
          </p:cNvPicPr>
          <p:nvPr/>
        </p:nvPicPr>
        <p:blipFill rotWithShape="1">
          <a:blip r:embed="rId3"/>
          <a:srcRect l="1605" t="34518" r="1407" b="34518"/>
          <a:stretch/>
        </p:blipFill>
        <p:spPr>
          <a:xfrm>
            <a:off x="4272708" y="1384420"/>
            <a:ext cx="3646584" cy="1844257"/>
          </a:xfrm>
          <a:prstGeom prst="rect">
            <a:avLst/>
          </a:prstGeom>
        </p:spPr>
      </p:pic>
      <p:pic>
        <p:nvPicPr>
          <p:cNvPr id="3" name="Picture 2">
            <a:extLst>
              <a:ext uri="{FF2B5EF4-FFF2-40B4-BE49-F238E27FC236}">
                <a16:creationId xmlns:a16="http://schemas.microsoft.com/office/drawing/2014/main" id="{90D68672-143D-4C91-8F22-213551755050}"/>
              </a:ext>
            </a:extLst>
          </p:cNvPr>
          <p:cNvPicPr>
            <a:picLocks noChangeAspect="1"/>
          </p:cNvPicPr>
          <p:nvPr/>
        </p:nvPicPr>
        <p:blipFill>
          <a:blip r:embed="rId4"/>
          <a:stretch>
            <a:fillRect/>
          </a:stretch>
        </p:blipFill>
        <p:spPr>
          <a:xfrm>
            <a:off x="527538" y="1498980"/>
            <a:ext cx="3228995" cy="239545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CB3E7A66-0927-42CD-990A-1256FB581832}"/>
              </a:ext>
            </a:extLst>
          </p:cNvPr>
          <p:cNvPicPr>
            <a:picLocks noChangeAspect="1"/>
          </p:cNvPicPr>
          <p:nvPr/>
        </p:nvPicPr>
        <p:blipFill>
          <a:blip r:embed="rId5"/>
          <a:stretch>
            <a:fillRect/>
          </a:stretch>
        </p:blipFill>
        <p:spPr>
          <a:xfrm>
            <a:off x="8457054" y="1498980"/>
            <a:ext cx="3359807" cy="23954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4026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F019A9E-C56C-4E4E-9A8C-2AECC75C5B84}"/>
              </a:ext>
            </a:extLst>
          </p:cNvPr>
          <p:cNvSpPr>
            <a:spLocks noGrp="1"/>
          </p:cNvSpPr>
          <p:nvPr>
            <p:ph type="title"/>
          </p:nvPr>
        </p:nvSpPr>
        <p:spPr>
          <a:xfrm>
            <a:off x="527050" y="4756150"/>
            <a:ext cx="11141075" cy="930275"/>
          </a:xfrm>
        </p:spPr>
        <p:txBody>
          <a:bodyPr>
            <a:noAutofit/>
          </a:bodyPr>
          <a:lstStyle/>
          <a:p>
            <a:pPr algn="ctr"/>
            <a:r>
              <a:rPr lang="en-US" sz="5400" b="1" dirty="0" err="1">
                <a:solidFill>
                  <a:schemeClr val="bg1"/>
                </a:solidFill>
                <a:latin typeface="Garamond" panose="02020404030301010803" pitchFamily="18" charset="0"/>
                <a:cs typeface="Arial" panose="020B0604020202020204" pitchFamily="34" charset="0"/>
              </a:rPr>
              <a:t>Yarhamukallah</a:t>
            </a:r>
            <a:endParaRPr lang="en-US" sz="5400" b="1" dirty="0">
              <a:solidFill>
                <a:schemeClr val="bg1"/>
              </a:solidFill>
              <a:latin typeface="Garamond" panose="02020404030301010803" pitchFamily="18" charset="0"/>
              <a:cs typeface="Arial" panose="020B0604020202020204" pitchFamily="34" charset="0"/>
            </a:endParaRPr>
          </a:p>
        </p:txBody>
      </p:sp>
      <p:pic>
        <p:nvPicPr>
          <p:cNvPr id="2" name="Picture 2" descr="What Is Meaning Of Yarhamukallah? Dua For Sneezing. [Video] in 2020 |  Muslim quotes, What is meant, Meant to be">
            <a:extLst>
              <a:ext uri="{FF2B5EF4-FFF2-40B4-BE49-F238E27FC236}">
                <a16:creationId xmlns:a16="http://schemas.microsoft.com/office/drawing/2014/main" id="{40F75538-D51D-4BA6-A41F-314399AEA3C0}"/>
              </a:ext>
            </a:extLst>
          </p:cNvPr>
          <p:cNvPicPr>
            <a:picLocks noChangeAspect="1" noChangeArrowheads="1"/>
          </p:cNvPicPr>
          <p:nvPr/>
        </p:nvPicPr>
        <p:blipFill rotWithShape="1">
          <a:blip r:embed="rId3">
            <a:biLevel thresh="75000"/>
            <a:extLst>
              <a:ext uri="{BEBA8EAE-BF5A-486C-A8C5-ECC9F3942E4B}">
                <a14:imgProps xmlns:a14="http://schemas.microsoft.com/office/drawing/2010/main">
                  <a14:imgLayer r:embed="rId4">
                    <a14:imgEffect>
                      <a14:colorTemperature colorTemp="6535"/>
                    </a14:imgEffect>
                  </a14:imgLayer>
                </a14:imgProps>
              </a:ext>
              <a:ext uri="{28A0092B-C50C-407E-A947-70E740481C1C}">
                <a14:useLocalDpi xmlns:a14="http://schemas.microsoft.com/office/drawing/2010/main" val="0"/>
              </a:ext>
            </a:extLst>
          </a:blip>
          <a:srcRect l="27667" t="26908" r="28834" b="41759"/>
          <a:stretch/>
        </p:blipFill>
        <p:spPr bwMode="auto">
          <a:xfrm>
            <a:off x="4287283" y="1584744"/>
            <a:ext cx="3617433" cy="1844256"/>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4">
            <a:extLst>
              <a:ext uri="{FF2B5EF4-FFF2-40B4-BE49-F238E27FC236}">
                <a16:creationId xmlns:a16="http://schemas.microsoft.com/office/drawing/2014/main" id="{118FFEE0-6F77-457C-B1F5-A5A0C56C0DCB}"/>
              </a:ext>
            </a:extLst>
          </p:cNvPr>
          <p:cNvPicPr>
            <a:picLocks noChangeAspect="1"/>
          </p:cNvPicPr>
          <p:nvPr/>
        </p:nvPicPr>
        <p:blipFill>
          <a:blip r:embed="rId5"/>
          <a:stretch>
            <a:fillRect/>
          </a:stretch>
        </p:blipFill>
        <p:spPr>
          <a:xfrm>
            <a:off x="8487749" y="1388125"/>
            <a:ext cx="3329102" cy="262940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7AF6454D-5224-4F76-9D17-1285A2A3A8DA}"/>
              </a:ext>
            </a:extLst>
          </p:cNvPr>
          <p:cNvPicPr>
            <a:picLocks noChangeAspect="1"/>
          </p:cNvPicPr>
          <p:nvPr/>
        </p:nvPicPr>
        <p:blipFill>
          <a:blip r:embed="rId6"/>
          <a:stretch>
            <a:fillRect/>
          </a:stretch>
        </p:blipFill>
        <p:spPr>
          <a:xfrm>
            <a:off x="309030" y="1388125"/>
            <a:ext cx="3454021" cy="257779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602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6128A-973E-47B5-AFC1-E45B00F18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D0FED4-75B8-44CA-A373-322574975216}">
  <ds:schemaRefs>
    <ds:schemaRef ds:uri="http://schemas.microsoft.com/office/2006/metadata/properties"/>
    <ds:schemaRef ds:uri="http://schemas.microsoft.com/office/infopath/2007/PartnerControls"/>
    <ds:schemaRef ds:uri="2e1157b2-a541-4da2-bb01-f090c72d0366"/>
  </ds:schemaRefs>
</ds:datastoreItem>
</file>

<file path=customXml/itemProps3.xml><?xml version="1.0" encoding="utf-8"?>
<ds:datastoreItem xmlns:ds="http://schemas.openxmlformats.org/officeDocument/2006/customXml" ds:itemID="{C9D3BE8B-D8A7-46E8-BF90-58563255F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TotalTime>
  <Words>1115</Words>
  <Application>Microsoft Office PowerPoint</Application>
  <PresentationFormat>Widescreen</PresentationFormat>
  <Paragraphs>127</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WELCOME STUDENTS</vt:lpstr>
      <vt:lpstr>Learning Objectives</vt:lpstr>
      <vt:lpstr>ACTIVITY TIME</vt:lpstr>
      <vt:lpstr>Quran Ayah</vt:lpstr>
      <vt:lpstr>Alhamdulillah</vt:lpstr>
      <vt:lpstr>Mashallah</vt:lpstr>
      <vt:lpstr>Inshallah</vt:lpstr>
      <vt:lpstr>Yarhamukallah</vt:lpstr>
      <vt:lpstr>Jazakallah</vt:lpstr>
      <vt:lpstr>JAZAKALLAH MOM &amp; DAD FOR:</vt:lpstr>
      <vt:lpstr>Why it is important to use these phrases? </vt:lpstr>
      <vt:lpstr>STORYTIME:   AHMED AND THE COW </vt:lpstr>
      <vt:lpstr>PowerPoint Presentation</vt:lpstr>
      <vt:lpstr>PowerPoint Presentation</vt:lpstr>
      <vt:lpstr>Quran Ayah</vt:lpstr>
      <vt:lpstr>Arabic Vocabulary Game</vt:lpstr>
      <vt:lpstr>Fi Amanillah - “May Allah Protect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c:creator>
  <cp:lastModifiedBy>Ateka Alidina</cp:lastModifiedBy>
  <cp:revision>19</cp:revision>
  <dcterms:created xsi:type="dcterms:W3CDTF">2020-10-10T19:50:39Z</dcterms:created>
  <dcterms:modified xsi:type="dcterms:W3CDTF">2021-03-02T14:20:57Z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