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261" r:id="rId8"/>
    <p:sldId id="263" r:id="rId9"/>
    <p:sldId id="262" r:id="rId10"/>
    <p:sldId id="264" r:id="rId11"/>
    <p:sldId id="268" r:id="rId12"/>
    <p:sldId id="269" r:id="rId13"/>
    <p:sldId id="270" r:id="rId14"/>
    <p:sldId id="271" r:id="rId15"/>
    <p:sldId id="272" r:id="rId16"/>
    <p:sldId id="265" r:id="rId17"/>
    <p:sldId id="267" r:id="rId18"/>
    <p:sldId id="259" r:id="rId19"/>
    <p:sldId id="260" r:id="rId20"/>
  </p:sldIdLst>
  <p:sldSz cx="12192000" cy="6858000"/>
  <p:notesSz cx="6858000" cy="9144000"/>
  <p:defaultTextStyle>
    <a:defPPr>
      <a:defRPr lang="en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0A80BA-6F08-0D58-067C-B92B911B0E5C}" v="55" dt="2021-03-02T14:24:31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6"/>
    <p:restoredTop sz="87149" autoAdjust="0"/>
  </p:normalViewPr>
  <p:slideViewPr>
    <p:cSldViewPr snapToGrid="0" snapToObjects="1">
      <p:cViewPr varScale="1">
        <p:scale>
          <a:sx n="58" d="100"/>
          <a:sy n="58" d="100"/>
        </p:scale>
        <p:origin x="7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jeeda Virani" userId="S::sajeedav@world-federation.org::20a3e56f-e822-43eb-a90b-be68ee27a775" providerId="AD" clId="Web-{1C0A80BA-6F08-0D58-067C-B92B911B0E5C}"/>
    <pc:docChg chg="modSld">
      <pc:chgData name="Sajeeda Virani" userId="S::sajeedav@world-federation.org::20a3e56f-e822-43eb-a90b-be68ee27a775" providerId="AD" clId="Web-{1C0A80BA-6F08-0D58-067C-B92B911B0E5C}" dt="2021-03-02T14:24:31.637" v="27"/>
      <pc:docMkLst>
        <pc:docMk/>
      </pc:docMkLst>
      <pc:sldChg chg="modSp">
        <pc:chgData name="Sajeeda Virani" userId="S::sajeedav@world-federation.org::20a3e56f-e822-43eb-a90b-be68ee27a775" providerId="AD" clId="Web-{1C0A80BA-6F08-0D58-067C-B92B911B0E5C}" dt="2021-03-02T14:21:45.635" v="1" actId="20577"/>
        <pc:sldMkLst>
          <pc:docMk/>
          <pc:sldMk cId="2196541844" sldId="257"/>
        </pc:sldMkLst>
        <pc:spChg chg="mod">
          <ac:chgData name="Sajeeda Virani" userId="S::sajeedav@world-federation.org::20a3e56f-e822-43eb-a90b-be68ee27a775" providerId="AD" clId="Web-{1C0A80BA-6F08-0D58-067C-B92B911B0E5C}" dt="2021-03-02T14:21:45.635" v="1" actId="20577"/>
          <ac:spMkLst>
            <pc:docMk/>
            <pc:sldMk cId="2196541844" sldId="257"/>
            <ac:spMk id="9" creationId="{21F18A13-0811-314A-95E4-DF03E304BD6D}"/>
          </ac:spMkLst>
        </pc:spChg>
      </pc:sldChg>
      <pc:sldChg chg="modSp">
        <pc:chgData name="Sajeeda Virani" userId="S::sajeedav@world-federation.org::20a3e56f-e822-43eb-a90b-be68ee27a775" providerId="AD" clId="Web-{1C0A80BA-6F08-0D58-067C-B92B911B0E5C}" dt="2021-03-02T14:23:57.168" v="24" actId="20577"/>
        <pc:sldMkLst>
          <pc:docMk/>
          <pc:sldMk cId="1007282375" sldId="258"/>
        </pc:sldMkLst>
        <pc:spChg chg="mod">
          <ac:chgData name="Sajeeda Virani" userId="S::sajeedav@world-federation.org::20a3e56f-e822-43eb-a90b-be68ee27a775" providerId="AD" clId="Web-{1C0A80BA-6F08-0D58-067C-B92B911B0E5C}" dt="2021-03-02T14:23:57.168" v="24" actId="20577"/>
          <ac:spMkLst>
            <pc:docMk/>
            <pc:sldMk cId="1007282375" sldId="258"/>
            <ac:spMk id="3" creationId="{7E7B24F4-5545-A045-BE7A-39DB6E5F4840}"/>
          </ac:spMkLst>
        </pc:spChg>
      </pc:sldChg>
      <pc:sldChg chg="modSp">
        <pc:chgData name="Sajeeda Virani" userId="S::sajeedav@world-federation.org::20a3e56f-e822-43eb-a90b-be68ee27a775" providerId="AD" clId="Web-{1C0A80BA-6F08-0D58-067C-B92B911B0E5C}" dt="2021-03-02T14:22:50.901" v="10" actId="20577"/>
        <pc:sldMkLst>
          <pc:docMk/>
          <pc:sldMk cId="1781733785" sldId="263"/>
        </pc:sldMkLst>
        <pc:spChg chg="mod">
          <ac:chgData name="Sajeeda Virani" userId="S::sajeedav@world-federation.org::20a3e56f-e822-43eb-a90b-be68ee27a775" providerId="AD" clId="Web-{1C0A80BA-6F08-0D58-067C-B92B911B0E5C}" dt="2021-03-02T14:22:50.901" v="10" actId="20577"/>
          <ac:spMkLst>
            <pc:docMk/>
            <pc:sldMk cId="1781733785" sldId="263"/>
            <ac:spMk id="3" creationId="{7E7B24F4-5545-A045-BE7A-39DB6E5F4840}"/>
          </ac:spMkLst>
        </pc:spChg>
      </pc:sldChg>
      <pc:sldChg chg="addSp delSp modSp">
        <pc:chgData name="Sajeeda Virani" userId="S::sajeedav@world-federation.org::20a3e56f-e822-43eb-a90b-be68ee27a775" providerId="AD" clId="Web-{1C0A80BA-6F08-0D58-067C-B92B911B0E5C}" dt="2021-03-02T14:24:31.637" v="27"/>
        <pc:sldMkLst>
          <pc:docMk/>
          <pc:sldMk cId="4033377158" sldId="267"/>
        </pc:sldMkLst>
        <pc:spChg chg="del">
          <ac:chgData name="Sajeeda Virani" userId="S::sajeedav@world-federation.org::20a3e56f-e822-43eb-a90b-be68ee27a775" providerId="AD" clId="Web-{1C0A80BA-6F08-0D58-067C-B92B911B0E5C}" dt="2021-03-02T14:24:27.481" v="25"/>
          <ac:spMkLst>
            <pc:docMk/>
            <pc:sldMk cId="4033377158" sldId="267"/>
            <ac:spMk id="3" creationId="{7E7B24F4-5545-A045-BE7A-39DB6E5F4840}"/>
          </ac:spMkLst>
        </pc:spChg>
        <pc:spChg chg="add del mod">
          <ac:chgData name="Sajeeda Virani" userId="S::sajeedav@world-federation.org::20a3e56f-e822-43eb-a90b-be68ee27a775" providerId="AD" clId="Web-{1C0A80BA-6F08-0D58-067C-B92B911B0E5C}" dt="2021-03-02T14:24:31.637" v="27"/>
          <ac:spMkLst>
            <pc:docMk/>
            <pc:sldMk cId="4033377158" sldId="267"/>
            <ac:spMk id="6" creationId="{2D8FB257-9FFD-4E69-80D3-14A9E3144F9F}"/>
          </ac:spMkLst>
        </pc:spChg>
        <pc:spChg chg="add">
          <ac:chgData name="Sajeeda Virani" userId="S::sajeedav@world-federation.org::20a3e56f-e822-43eb-a90b-be68ee27a775" providerId="AD" clId="Web-{1C0A80BA-6F08-0D58-067C-B92B911B0E5C}" dt="2021-03-02T14:24:28.699" v="26"/>
          <ac:spMkLst>
            <pc:docMk/>
            <pc:sldMk cId="4033377158" sldId="267"/>
            <ac:spMk id="8" creationId="{28E1BACE-A191-4638-9FD8-6C64B7AACE4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7552F-CB0E-9840-8E4B-1981C80CC74C}" type="datetimeFigureOut">
              <a:rPr lang="en-IQ" smtClean="0"/>
              <a:t>03/02/2021</a:t>
            </a:fld>
            <a:endParaRPr lang="en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170F2C-1F1C-0042-BBDF-73BAA3C213A8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170996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70F2C-1F1C-0042-BBDF-73BAA3C213A8}" type="slidenum">
              <a:rPr lang="en-IQ" smtClean="0"/>
              <a:t>2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425194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Begin your lesson by asking the students to close their eyes and picture mum and dad.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them to imagine them both giving you a hug, a group hug. It is such a lovely place to be. Ask children to open their eyes and now tell them about how, parents are like a circle of blessing for us. They care for us and protect us all the time. </a:t>
            </a:r>
            <a:endParaRPr lang="en-CA" dirty="0"/>
          </a:p>
          <a:p>
            <a:endParaRPr lang="en-US" dirty="0"/>
          </a:p>
          <a:p>
            <a:r>
              <a:rPr lang="en-US" dirty="0"/>
              <a:t> (Activity 1 from the Teachers Guide)</a:t>
            </a:r>
          </a:p>
          <a:p>
            <a:endParaRPr lang="en-US" dirty="0"/>
          </a:p>
          <a:p>
            <a:r>
              <a:rPr lang="en-US" dirty="0" err="1"/>
              <a:t>Ateka’s</a:t>
            </a:r>
            <a:r>
              <a:rPr lang="en-US" dirty="0"/>
              <a:t> notes: Make sure all the kids are closing their eyes, then at the hug part – they are wrapping their hands around themselves (self hug)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70F2C-1F1C-0042-BBDF-73BAA3C213A8}" type="slidenum">
              <a:rPr lang="en-IQ" smtClean="0"/>
              <a:t>7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820017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Ask students what they can do to please their parents, and write them on the blue boxes. Or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ask them what they do in return for their parents and write those down on the board (example answers: hugs and kisses, obey them, be kind, share stories, play together, etc.) </a:t>
            </a:r>
            <a:endParaRPr lang="en-CA" dirty="0"/>
          </a:p>
          <a:p>
            <a:endParaRPr lang="en-US" dirty="0"/>
          </a:p>
          <a:p>
            <a:r>
              <a:rPr lang="en-US" dirty="0"/>
              <a:t>The blue boxes are text box’s so double click to write on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70F2C-1F1C-0042-BBDF-73BAA3C213A8}" type="slidenum">
              <a:rPr lang="en-IQ" smtClean="0"/>
              <a:t>13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618942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Repeat the ayah once again.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70F2C-1F1C-0042-BBDF-73BAA3C213A8}" type="slidenum">
              <a:rPr lang="en-IQ" smtClean="0"/>
              <a:t>14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978495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speaker to play the audio, if it doesn’t work, it can be downloaded from the </a:t>
            </a:r>
            <a:r>
              <a:rPr lang="en-US" dirty="0" err="1"/>
              <a:t>mce</a:t>
            </a:r>
            <a:r>
              <a:rPr lang="en-US" dirty="0"/>
              <a:t> website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70F2C-1F1C-0042-BBDF-73BAA3C213A8}" type="slidenum">
              <a:rPr lang="en-IQ" smtClean="0"/>
              <a:t>15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750900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MCE website to access book </a:t>
            </a:r>
          </a:p>
          <a:p>
            <a:endParaRPr lang="en-US" dirty="0"/>
          </a:p>
          <a:p>
            <a:r>
              <a:rPr lang="en-US" dirty="0" err="1"/>
              <a:t>Ateka’s</a:t>
            </a:r>
            <a:r>
              <a:rPr lang="en-US" dirty="0"/>
              <a:t> Notes : If you are short on time, or children are restless, read the adorable </a:t>
            </a:r>
            <a:r>
              <a:rPr lang="en-US" dirty="0" err="1"/>
              <a:t>ahlulbayt</a:t>
            </a:r>
            <a:r>
              <a:rPr lang="en-US" dirty="0"/>
              <a:t> story, instead of the main story about the owl….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70F2C-1F1C-0042-BBDF-73BAA3C213A8}" type="slidenum">
              <a:rPr lang="en-IQ" smtClean="0"/>
              <a:t>16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84093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66472-70A0-A143-B49F-9CEA22F46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6301E4-ABC3-D349-8D42-CF112FD5D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C81D1-9176-794E-8E6A-5C684F0E9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FE18-84A4-C040-821F-986AB10653F3}" type="datetimeFigureOut">
              <a:rPr lang="en-IQ" smtClean="0"/>
              <a:t>03/02/2021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1314E-6425-6F48-88CE-B2090F5EC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DAB37-38C5-C940-94F3-C7CFB2671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B247-709C-B24C-925B-D8B2B23FCA27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14904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FA3C6-8734-1641-B1CC-CDE92BE57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05B916-CB1B-D04D-BE65-153AF3DBE1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44FF8-4D0D-1B4E-8750-62F26172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FE18-84A4-C040-821F-986AB10653F3}" type="datetimeFigureOut">
              <a:rPr lang="en-IQ" smtClean="0"/>
              <a:t>03/02/2021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A0859-E93E-7344-94E9-9B706FFF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B9DC5-311B-9841-A34E-EE508B5C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B247-709C-B24C-925B-D8B2B23FCA27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207770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CD3F4D-8431-5B4F-AF63-935AD9B060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DF301F-6D1E-454E-A6B6-1E3448522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2ABBF-21C6-3F4A-B9F2-FF88FC683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FE18-84A4-C040-821F-986AB10653F3}" type="datetimeFigureOut">
              <a:rPr lang="en-IQ" smtClean="0"/>
              <a:t>03/02/2021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ECF40-D073-D748-8FC8-8679CA389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1C0FB-6C9D-7A4D-8C63-13D548078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B247-709C-B24C-925B-D8B2B23FCA27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96971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5564-A7C7-AD45-9AF5-5282A443D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5F59F-EC88-A243-B280-73522AED03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5C52F-F692-2845-8202-1DE3C918D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FE18-84A4-C040-821F-986AB10653F3}" type="datetimeFigureOut">
              <a:rPr lang="en-IQ" smtClean="0"/>
              <a:t>03/02/2021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F3031-954C-2F40-9FFA-F4A387D9D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ACE5B-B374-314F-92B3-8822485B7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B247-709C-B24C-925B-D8B2B23FCA27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744325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C56A9-171F-3543-908B-186246E6C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D5055-9507-5E43-AB72-FE2A344A9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76330-F80E-6340-B290-0C42888E1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FE18-84A4-C040-821F-986AB10653F3}" type="datetimeFigureOut">
              <a:rPr lang="en-IQ" smtClean="0"/>
              <a:t>03/02/2021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F35C2-B4C9-5B45-83B7-A0CD2D5AE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46FC1-8772-AD45-BCCD-901B3C39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B247-709C-B24C-925B-D8B2B23FCA27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924478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BFAA4-8C5E-D54A-8FDC-DA01F24D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1C7A3-1A3E-DE46-BCAD-CF97CEC263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4CD59-5792-5B4A-83DA-57E957122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62E558-78A1-1B49-A631-EBE246497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FE18-84A4-C040-821F-986AB10653F3}" type="datetimeFigureOut">
              <a:rPr lang="en-IQ" smtClean="0"/>
              <a:t>03/02/2021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66C2B5-87C5-294D-9BC6-2216DBAE7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DABB5-E587-A942-8A62-09DE5B1D3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B247-709C-B24C-925B-D8B2B23FCA27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60073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4D69E-53C0-5444-B7D0-83C014008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A64C7-D9D8-6D4A-ADF9-7BA5D4DD6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13097-D6F4-C545-BD68-7023AA557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4695D5-E138-7848-9013-2B042C94FC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6D2633-53BB-2C46-BC29-1DCBE4426E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D3CDBC-F4F9-544D-B559-DD2D038BB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FE18-84A4-C040-821F-986AB10653F3}" type="datetimeFigureOut">
              <a:rPr lang="en-IQ" smtClean="0"/>
              <a:t>03/02/2021</a:t>
            </a:fld>
            <a:endParaRPr lang="en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8ECF15-A58E-4342-9BC5-30E373D68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F877C-1E3D-BE4B-A6B3-E599D3791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B247-709C-B24C-925B-D8B2B23FCA27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176685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27D98-77B3-B64D-A079-62C9EE67A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EF96D9-7800-B945-900A-F74109EC6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FE18-84A4-C040-821F-986AB10653F3}" type="datetimeFigureOut">
              <a:rPr lang="en-IQ" smtClean="0"/>
              <a:t>03/02/2021</a:t>
            </a:fld>
            <a:endParaRPr lang="en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9C3C0-BD26-0A4C-9639-BF5D73F9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297DA1-E4CE-F842-AAFB-15C403C58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B247-709C-B24C-925B-D8B2B23FCA27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48121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2E0FFE-3D10-BA48-AF73-35D24BDD0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FE18-84A4-C040-821F-986AB10653F3}" type="datetimeFigureOut">
              <a:rPr lang="en-IQ" smtClean="0"/>
              <a:t>03/02/2021</a:t>
            </a:fld>
            <a:endParaRPr lang="en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9E5B02-34D8-B442-95EE-1438550D8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D67FC-4931-2D4D-BC4C-35F7DC12D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B247-709C-B24C-925B-D8B2B23FCA27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860492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685E7-7B98-0C40-9AA4-6B10B82AA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116C5-7A0F-1A4E-86FD-5DF94FB90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F13E1-B76F-1F4E-A341-5D7A802BA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986DC-B3A2-5243-97ED-50923FB99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FE18-84A4-C040-821F-986AB10653F3}" type="datetimeFigureOut">
              <a:rPr lang="en-IQ" smtClean="0"/>
              <a:t>03/02/2021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A2EA7-CA84-FC46-88AF-8092FEFC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EBA29F-E7DD-9744-977E-FEBB2C11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B247-709C-B24C-925B-D8B2B23FCA27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41474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12F27-AF1B-9844-99A5-3559D423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3D15C1-40F0-1840-A44F-C0ABC63DF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031C4A-2A25-5C41-8E44-497C447B2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2E22B-2872-F242-AA75-30467249B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7FE18-84A4-C040-821F-986AB10653F3}" type="datetimeFigureOut">
              <a:rPr lang="en-IQ" smtClean="0"/>
              <a:t>03/02/2021</a:t>
            </a:fld>
            <a:endParaRPr lang="en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61879A-6155-1240-9597-FA156D1B3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A31BA-75D3-B04C-9A2E-AFCCF0308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6B247-709C-B24C-925B-D8B2B23FCA27}" type="slidenum">
              <a:rPr lang="en-IQ" smtClean="0"/>
              <a:t>‹#›</a:t>
            </a:fld>
            <a:endParaRPr lang="en-IQ"/>
          </a:p>
        </p:txBody>
      </p:sp>
    </p:spTree>
    <p:extLst>
      <p:ext uri="{BB962C8B-B14F-4D97-AF65-F5344CB8AC3E}">
        <p14:creationId xmlns:p14="http://schemas.microsoft.com/office/powerpoint/2010/main" val="312926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15CCE0-D7AD-AD4B-93FF-1E329CD7A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308D7-F0D4-4548-BA31-947A1C9CC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5AAAF-459D-B24C-BA91-C46EFA1791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7FE18-84A4-C040-821F-986AB10653F3}" type="datetimeFigureOut">
              <a:rPr lang="en-IQ" smtClean="0"/>
              <a:t>03/02/2021</a:t>
            </a:fld>
            <a:endParaRPr lang="en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06AF7-62F0-D942-A362-9854EB578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DF15A-F71B-BB41-86D4-9F845A1F4C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6B247-709C-B24C-925B-D8B2B23FCA27}" type="slidenum">
              <a:rPr lang="en-IQ" smtClean="0"/>
              <a:t>‹#›</a:t>
            </a:fld>
            <a:endParaRPr lang="en-IQ"/>
          </a:p>
        </p:txBody>
      </p:sp>
      <p:pic>
        <p:nvPicPr>
          <p:cNvPr id="8" name="Google Shape;15;p1">
            <a:extLst>
              <a:ext uri="{FF2B5EF4-FFF2-40B4-BE49-F238E27FC236}">
                <a16:creationId xmlns:a16="http://schemas.microsoft.com/office/drawing/2014/main" id="{82516461-04A4-44DA-9B6F-1E9392C056D7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11067342" y="232544"/>
            <a:ext cx="993742" cy="834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472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drasahonline.org/lessons/7a02-we-love-our-parent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CF2A30-2F80-4A48-8D9C-223433686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1856" y="3113415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en-IQ" sz="5400">
                <a:solidFill>
                  <a:schemeClr val="accent2">
                    <a:lumMod val="75000"/>
                  </a:schemeClr>
                </a:solidFill>
                <a:latin typeface="Phosphate Solid" panose="02000506050000020004" pitchFamily="2" charset="77"/>
                <a:cs typeface="Phosphate Solid" panose="02000506050000020004" pitchFamily="2" charset="77"/>
              </a:rPr>
              <a:t>WE LOVE OUR PARENTS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45EE90-F652-B04A-A2AC-8E76D6C3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1856" y="1444468"/>
            <a:ext cx="4036333" cy="1709849"/>
          </a:xfrm>
        </p:spPr>
        <p:txBody>
          <a:bodyPr anchor="b">
            <a:normAutofit/>
          </a:bodyPr>
          <a:lstStyle/>
          <a:p>
            <a:pPr algn="l"/>
            <a:r>
              <a:rPr lang="en-IQ" sz="2000"/>
              <a:t>LESSON 7A 02</a:t>
            </a:r>
          </a:p>
        </p:txBody>
      </p:sp>
      <p:sp>
        <p:nvSpPr>
          <p:cNvPr id="25" name="Rectangle 21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D12406A5-1054-0642-A65C-4B6AE355F4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43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9FC574EB-A2BA-844B-99A6-FC4E7107F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3014" y="46771"/>
            <a:ext cx="4003179" cy="1979833"/>
          </a:xfrm>
          <a:prstGeom prst="rect">
            <a:avLst/>
          </a:prstGeom>
        </p:spPr>
      </p:pic>
      <p:pic>
        <p:nvPicPr>
          <p:cNvPr id="4" name="Google Shape;15;p1">
            <a:extLst>
              <a:ext uri="{FF2B5EF4-FFF2-40B4-BE49-F238E27FC236}">
                <a16:creationId xmlns:a16="http://schemas.microsoft.com/office/drawing/2014/main" id="{52D0BE35-BFF5-42CF-A608-CBB0F997F55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67342" y="232544"/>
            <a:ext cx="993742" cy="834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164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9181081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3B45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4480DA-88AD-DE47-B21A-E7DAC3DF0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3485" y="650866"/>
            <a:ext cx="6185279" cy="5556267"/>
          </a:xfrm>
        </p:spPr>
      </p:pic>
    </p:spTree>
    <p:extLst>
      <p:ext uri="{BB962C8B-B14F-4D97-AF65-F5344CB8AC3E}">
        <p14:creationId xmlns:p14="http://schemas.microsoft.com/office/powerpoint/2010/main" val="1886236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9181081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3B45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74B68C-2FAC-3744-8670-DDDAC246D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164" y="714069"/>
            <a:ext cx="7675417" cy="5420716"/>
          </a:xfrm>
        </p:spPr>
      </p:pic>
    </p:spTree>
    <p:extLst>
      <p:ext uri="{BB962C8B-B14F-4D97-AF65-F5344CB8AC3E}">
        <p14:creationId xmlns:p14="http://schemas.microsoft.com/office/powerpoint/2010/main" val="502522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9181081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3B45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332999D1-5091-3646-BAF5-D7F6D672A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2145" y="726907"/>
            <a:ext cx="5701119" cy="5404186"/>
          </a:xfrm>
        </p:spPr>
      </p:pic>
    </p:spTree>
    <p:extLst>
      <p:ext uri="{BB962C8B-B14F-4D97-AF65-F5344CB8AC3E}">
        <p14:creationId xmlns:p14="http://schemas.microsoft.com/office/powerpoint/2010/main" val="1745171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661CC-ED6B-A845-AFEB-584F2ACDA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32" y="13311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Cooper Black" panose="0208090404030B020404" pitchFamily="18" charset="77"/>
                <a:cs typeface="Cavolini" panose="020B0604020202020204" pitchFamily="34" charset="0"/>
              </a:rPr>
              <a:t>How Can You Please Your Parents?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28C7A4-AFF2-D14A-87C6-9444243BE924}"/>
              </a:ext>
            </a:extLst>
          </p:cNvPr>
          <p:cNvSpPr txBox="1"/>
          <p:nvPr/>
        </p:nvSpPr>
        <p:spPr>
          <a:xfrm>
            <a:off x="333229" y="1458677"/>
            <a:ext cx="1756827" cy="1306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18AA4-3E65-624F-AAD2-3E7BF200A87A}"/>
              </a:ext>
            </a:extLst>
          </p:cNvPr>
          <p:cNvSpPr txBox="1"/>
          <p:nvPr/>
        </p:nvSpPr>
        <p:spPr>
          <a:xfrm>
            <a:off x="2324406" y="1411183"/>
            <a:ext cx="1756827" cy="1306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340006-ABC6-F640-A2B4-6259B78D8856}"/>
              </a:ext>
            </a:extLst>
          </p:cNvPr>
          <p:cNvSpPr txBox="1"/>
          <p:nvPr/>
        </p:nvSpPr>
        <p:spPr>
          <a:xfrm>
            <a:off x="345106" y="3141511"/>
            <a:ext cx="1756826" cy="1306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D58D69-AB12-E147-966A-7651B0ED8F5F}"/>
              </a:ext>
            </a:extLst>
          </p:cNvPr>
          <p:cNvSpPr txBox="1"/>
          <p:nvPr/>
        </p:nvSpPr>
        <p:spPr>
          <a:xfrm>
            <a:off x="2324406" y="3123690"/>
            <a:ext cx="1719864" cy="1306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EB5772-FB2B-1048-B4F1-4BBC1E651AC5}"/>
              </a:ext>
            </a:extLst>
          </p:cNvPr>
          <p:cNvSpPr txBox="1"/>
          <p:nvPr/>
        </p:nvSpPr>
        <p:spPr>
          <a:xfrm>
            <a:off x="333230" y="4793674"/>
            <a:ext cx="1768702" cy="1306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39CA22-A00F-D544-B0D0-C808F5169272}"/>
              </a:ext>
            </a:extLst>
          </p:cNvPr>
          <p:cNvSpPr txBox="1"/>
          <p:nvPr/>
        </p:nvSpPr>
        <p:spPr>
          <a:xfrm>
            <a:off x="2324406" y="4793674"/>
            <a:ext cx="1805666" cy="1306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DF2AF-D2B0-6C47-A94B-41BFA996B877}"/>
              </a:ext>
            </a:extLst>
          </p:cNvPr>
          <p:cNvSpPr txBox="1"/>
          <p:nvPr/>
        </p:nvSpPr>
        <p:spPr>
          <a:xfrm>
            <a:off x="8142917" y="1491336"/>
            <a:ext cx="1756827" cy="1306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380673-3F4B-F242-9A12-C98AFC5EF156}"/>
              </a:ext>
            </a:extLst>
          </p:cNvPr>
          <p:cNvSpPr txBox="1"/>
          <p:nvPr/>
        </p:nvSpPr>
        <p:spPr>
          <a:xfrm>
            <a:off x="10101944" y="1491336"/>
            <a:ext cx="1756827" cy="1306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226A9E-D4FB-5E4B-8BCB-96347896F9C7}"/>
              </a:ext>
            </a:extLst>
          </p:cNvPr>
          <p:cNvSpPr txBox="1"/>
          <p:nvPr/>
        </p:nvSpPr>
        <p:spPr>
          <a:xfrm>
            <a:off x="8142917" y="3141511"/>
            <a:ext cx="1756827" cy="1306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7D7859-1570-6146-8462-02DBBF3107A4}"/>
              </a:ext>
            </a:extLst>
          </p:cNvPr>
          <p:cNvSpPr txBox="1"/>
          <p:nvPr/>
        </p:nvSpPr>
        <p:spPr>
          <a:xfrm>
            <a:off x="10101944" y="3141511"/>
            <a:ext cx="1756827" cy="1306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E01893-AFD7-D946-A317-D12EC245B2A3}"/>
              </a:ext>
            </a:extLst>
          </p:cNvPr>
          <p:cNvSpPr txBox="1"/>
          <p:nvPr/>
        </p:nvSpPr>
        <p:spPr>
          <a:xfrm>
            <a:off x="8175951" y="4791686"/>
            <a:ext cx="1756827" cy="1306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FA5803-F114-3246-B04D-05FC55CA531C}"/>
              </a:ext>
            </a:extLst>
          </p:cNvPr>
          <p:cNvSpPr txBox="1"/>
          <p:nvPr/>
        </p:nvSpPr>
        <p:spPr>
          <a:xfrm>
            <a:off x="10144231" y="4791686"/>
            <a:ext cx="1756827" cy="1306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F9C5C3-F17E-B040-B047-02B6E9D7BEC3}"/>
              </a:ext>
            </a:extLst>
          </p:cNvPr>
          <p:cNvSpPr txBox="1"/>
          <p:nvPr/>
        </p:nvSpPr>
        <p:spPr>
          <a:xfrm>
            <a:off x="4382073" y="4793674"/>
            <a:ext cx="1756827" cy="1306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335A0A-3765-6C4A-99E2-27C85EC9A66B}"/>
              </a:ext>
            </a:extLst>
          </p:cNvPr>
          <p:cNvSpPr txBox="1"/>
          <p:nvPr/>
        </p:nvSpPr>
        <p:spPr>
          <a:xfrm>
            <a:off x="6269095" y="4791686"/>
            <a:ext cx="1756827" cy="13062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3BD02FA0-796E-8449-920F-CE72E2CC1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6744" y="1411182"/>
            <a:ext cx="3780745" cy="3250849"/>
          </a:xfrm>
        </p:spPr>
      </p:pic>
    </p:spTree>
    <p:extLst>
      <p:ext uri="{BB962C8B-B14F-4D97-AF65-F5344CB8AC3E}">
        <p14:creationId xmlns:p14="http://schemas.microsoft.com/office/powerpoint/2010/main" val="3761750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884AA-E02E-9A45-8EE4-349C2602F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00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77"/>
              </a:rPr>
              <a:t>Now lets repeat</a:t>
            </a:r>
            <a:endParaRPr lang="en-IQ" dirty="0">
              <a:solidFill>
                <a:schemeClr val="accent2">
                  <a:lumMod val="75000"/>
                </a:schemeClr>
              </a:solidFill>
              <a:latin typeface="Britannic Bold" panose="020B0903060703020204" pitchFamily="34" charset="77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0F0820-06BC-2046-9128-7EE539B788B8}"/>
              </a:ext>
            </a:extLst>
          </p:cNvPr>
          <p:cNvSpPr/>
          <p:nvPr/>
        </p:nvSpPr>
        <p:spPr>
          <a:xfrm>
            <a:off x="1749631" y="3802421"/>
            <a:ext cx="86927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kind to your parents 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Surat al-Baqarah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2:83) </a:t>
            </a:r>
            <a:endParaRPr lang="en-US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8E1BACE-A191-4638-9FD8-6C64B7AACE4A}"/>
              </a:ext>
            </a:extLst>
          </p:cNvPr>
          <p:cNvSpPr txBox="1">
            <a:spLocks/>
          </p:cNvSpPr>
          <p:nvPr/>
        </p:nvSpPr>
        <p:spPr>
          <a:xfrm>
            <a:off x="838200" y="2402176"/>
            <a:ext cx="10515600" cy="19388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AE" sz="8000" dirty="0" err="1">
                <a:cs typeface="Arial"/>
              </a:rPr>
              <a:t>وبِالوالدیْن</a:t>
            </a:r>
            <a:r>
              <a:rPr lang="ar-AE" sz="8000" dirty="0">
                <a:cs typeface="Arial"/>
              </a:rPr>
              <a:t> </a:t>
            </a:r>
            <a:r>
              <a:rPr lang="ar-AE" sz="8000" dirty="0" err="1">
                <a:cs typeface="Arial"/>
              </a:rPr>
              <a:t>إِحساناً</a:t>
            </a:r>
            <a:r>
              <a:rPr lang="ar-AE" sz="8000" dirty="0">
                <a:cs typeface="Arial"/>
              </a:rPr>
              <a:t> </a:t>
            </a:r>
            <a:endParaRPr lang="ar-AE" sz="8000" dirty="0"/>
          </a:p>
          <a:p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4033377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385C45-54E0-DD49-9CCE-75B85EF3D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7770" y="1438026"/>
            <a:ext cx="6218712" cy="97975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77"/>
              </a:rPr>
              <a:t>TIME FOR A RHYME!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C7B76F0-9C12-554A-B46B-CC22BA1B5EF9}"/>
              </a:ext>
            </a:extLst>
          </p:cNvPr>
          <p:cNvSpPr/>
          <p:nvPr/>
        </p:nvSpPr>
        <p:spPr>
          <a:xfrm>
            <a:off x="6710013" y="2491994"/>
            <a:ext cx="4228261" cy="39517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Q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7A02-rhyme" descr="7A02-rhyme">
            <a:hlinkClick r:id="" action="ppaction://media"/>
            <a:extLst>
              <a:ext uri="{FF2B5EF4-FFF2-40B4-BE49-F238E27FC236}">
                <a16:creationId xmlns:a16="http://schemas.microsoft.com/office/drawing/2014/main" id="{3A39ED4E-603D-8247-B558-0C49B206FD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70554" y="3002507"/>
            <a:ext cx="2595066" cy="2595066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DF9D94-85DC-3C45-9823-605C406BCD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074" y="605360"/>
            <a:ext cx="5138263" cy="5978171"/>
          </a:xfrm>
          <a:prstGeom prst="rect">
            <a:avLst/>
          </a:prstGeom>
        </p:spPr>
      </p:pic>
      <p:pic>
        <p:nvPicPr>
          <p:cNvPr id="3" name="Google Shape;15;p1">
            <a:extLst>
              <a:ext uri="{FF2B5EF4-FFF2-40B4-BE49-F238E27FC236}">
                <a16:creationId xmlns:a16="http://schemas.microsoft.com/office/drawing/2014/main" id="{F7E89E0D-E707-4FCE-BD63-5878F26A77E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67342" y="232544"/>
            <a:ext cx="993742" cy="834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382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9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661CC-ED6B-A845-AFEB-584F2ACD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Cooper Black" panose="0208090404030B020404" pitchFamily="18" charset="77"/>
                <a:cs typeface="Cavolini" panose="020B0604020202020204" pitchFamily="34" charset="0"/>
              </a:rPr>
              <a:t>STORY TIME!!</a:t>
            </a:r>
          </a:p>
        </p:txBody>
      </p:sp>
      <p:pic>
        <p:nvPicPr>
          <p:cNvPr id="5" name="Content Placeholder 4" descr="A picture containing bus, young, person, sign&#10;&#10;Description automatically generated">
            <a:extLst>
              <a:ext uri="{FF2B5EF4-FFF2-40B4-BE49-F238E27FC236}">
                <a16:creationId xmlns:a16="http://schemas.microsoft.com/office/drawing/2014/main" id="{D3A3464E-4C94-6743-879D-5CD7CBFB8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0000"/>
          <a:stretch/>
        </p:blipFill>
        <p:spPr>
          <a:xfrm>
            <a:off x="5413342" y="1024568"/>
            <a:ext cx="5541516" cy="505705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5097BB-002B-8A47-8A2B-8963CBA1C8F0}"/>
              </a:ext>
            </a:extLst>
          </p:cNvPr>
          <p:cNvSpPr/>
          <p:nvPr/>
        </p:nvSpPr>
        <p:spPr>
          <a:xfrm>
            <a:off x="838200" y="1292323"/>
            <a:ext cx="42481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4"/>
              </a:rPr>
              <a:t>https://madrasahonline.org/lessons/7a02-we-love-our-parents/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50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C5FBEB6-2966-314A-8045-10652716B9B3}"/>
              </a:ext>
            </a:extLst>
          </p:cNvPr>
          <p:cNvSpPr/>
          <p:nvPr/>
        </p:nvSpPr>
        <p:spPr>
          <a:xfrm>
            <a:off x="415636" y="1246909"/>
            <a:ext cx="5937663" cy="416823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Q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65B14B-7122-C448-AE5A-E109BD594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92" y="2505694"/>
            <a:ext cx="5466608" cy="1488115"/>
          </a:xfrm>
        </p:spPr>
        <p:txBody>
          <a:bodyPr/>
          <a:lstStyle/>
          <a:p>
            <a:pPr algn="ctr"/>
            <a:r>
              <a:rPr lang="en-IQ" b="1" dirty="0">
                <a:solidFill>
                  <a:schemeClr val="bg1"/>
                </a:solidFill>
              </a:rPr>
              <a:t>LESSON OBJECTIVES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BCAEA45-CCC6-E641-8286-8CA5A6435886}"/>
              </a:ext>
            </a:extLst>
          </p:cNvPr>
          <p:cNvSpPr/>
          <p:nvPr/>
        </p:nvSpPr>
        <p:spPr>
          <a:xfrm>
            <a:off x="6668490" y="1246909"/>
            <a:ext cx="4916384" cy="116378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Q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D7784FA-E6E2-1547-BA6A-490222380E77}"/>
              </a:ext>
            </a:extLst>
          </p:cNvPr>
          <p:cNvSpPr/>
          <p:nvPr/>
        </p:nvSpPr>
        <p:spPr>
          <a:xfrm>
            <a:off x="6668490" y="4096989"/>
            <a:ext cx="4916384" cy="115560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Q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9B65BF5-A34D-A74A-A19B-5C62B72D13EA}"/>
              </a:ext>
            </a:extLst>
          </p:cNvPr>
          <p:cNvSpPr/>
          <p:nvPr/>
        </p:nvSpPr>
        <p:spPr>
          <a:xfrm>
            <a:off x="6646224" y="2671949"/>
            <a:ext cx="4916384" cy="11637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7F2C9-521C-3F4E-BC86-8A8951B14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7297" y="4229221"/>
            <a:ext cx="4454236" cy="973777"/>
          </a:xfrm>
        </p:spPr>
        <p:txBody>
          <a:bodyPr/>
          <a:lstStyle/>
          <a:p>
            <a:r>
              <a:rPr lang="en-US" dirty="0"/>
              <a:t>To select two ways in which to please their parents </a:t>
            </a:r>
          </a:p>
          <a:p>
            <a:endParaRPr lang="en-IQ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1F18A13-0811-314A-95E4-DF03E304BD6D}"/>
              </a:ext>
            </a:extLst>
          </p:cNvPr>
          <p:cNvSpPr txBox="1">
            <a:spLocks/>
          </p:cNvSpPr>
          <p:nvPr/>
        </p:nvSpPr>
        <p:spPr>
          <a:xfrm>
            <a:off x="6877298" y="1379142"/>
            <a:ext cx="4707576" cy="8993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</a:t>
            </a:r>
            <a:r>
              <a:rPr lang="en-US" dirty="0" err="1"/>
              <a:t>recognise</a:t>
            </a:r>
            <a:r>
              <a:rPr lang="en-US" dirty="0"/>
              <a:t> the importance of parents in their lives </a:t>
            </a:r>
          </a:p>
          <a:p>
            <a:endParaRPr lang="en-IQ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323D549-52A5-AF4A-AEB5-CDC04F45FA64}"/>
              </a:ext>
            </a:extLst>
          </p:cNvPr>
          <p:cNvSpPr txBox="1">
            <a:spLocks/>
          </p:cNvSpPr>
          <p:nvPr/>
        </p:nvSpPr>
        <p:spPr>
          <a:xfrm>
            <a:off x="6749142" y="2804181"/>
            <a:ext cx="4710547" cy="1292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recall a </a:t>
            </a:r>
            <a:r>
              <a:rPr lang="en-US" i="1" dirty="0" err="1"/>
              <a:t>du’a</a:t>
            </a:r>
            <a:r>
              <a:rPr lang="en-US" i="1" dirty="0"/>
              <a:t> </a:t>
            </a:r>
            <a:r>
              <a:rPr lang="en-US" dirty="0"/>
              <a:t>that children can recite for their parents </a:t>
            </a:r>
          </a:p>
          <a:p>
            <a:pPr marL="0" indent="0">
              <a:buNone/>
            </a:pPr>
            <a:endParaRPr lang="en-IQ" dirty="0"/>
          </a:p>
        </p:txBody>
      </p:sp>
    </p:spTree>
    <p:extLst>
      <p:ext uri="{BB962C8B-B14F-4D97-AF65-F5344CB8AC3E}">
        <p14:creationId xmlns:p14="http://schemas.microsoft.com/office/powerpoint/2010/main" val="2196541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884AA-E02E-9A45-8EE4-349C2602F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009"/>
            <a:ext cx="10515600" cy="1325563"/>
          </a:xfrm>
        </p:spPr>
        <p:txBody>
          <a:bodyPr/>
          <a:lstStyle/>
          <a:p>
            <a:r>
              <a:rPr lang="en-IQ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77"/>
              </a:rPr>
              <a:t>The Quran says….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B24F4-5545-A045-BE7A-39DB6E5F4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2176"/>
            <a:ext cx="10515600" cy="193885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ar-AE" sz="8000" dirty="0" err="1">
                <a:cs typeface="Arial"/>
              </a:rPr>
              <a:t>وبِالوالدیْن</a:t>
            </a:r>
            <a:r>
              <a:rPr lang="ar-AE" sz="8000" dirty="0">
                <a:cs typeface="Arial"/>
              </a:rPr>
              <a:t> </a:t>
            </a:r>
            <a:r>
              <a:rPr lang="ar-AE" sz="8000" dirty="0" err="1">
                <a:cs typeface="Arial"/>
              </a:rPr>
              <a:t>إِحساناً</a:t>
            </a:r>
            <a:r>
              <a:rPr lang="ar-AE" sz="8000" dirty="0">
                <a:cs typeface="Arial"/>
              </a:rPr>
              <a:t> </a:t>
            </a:r>
            <a:endParaRPr lang="ar-AE" sz="8000" dirty="0">
              <a:effectLst/>
            </a:endParaRPr>
          </a:p>
          <a:p>
            <a:endParaRPr lang="en-IQ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0F0820-06BC-2046-9128-7EE539B788B8}"/>
              </a:ext>
            </a:extLst>
          </p:cNvPr>
          <p:cNvSpPr/>
          <p:nvPr/>
        </p:nvSpPr>
        <p:spPr>
          <a:xfrm>
            <a:off x="1749631" y="3802421"/>
            <a:ext cx="86927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kind to your parents </a:t>
            </a: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Surat al-Baqarah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2:83) </a:t>
            </a:r>
            <a:endParaRPr lang="en-US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28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B24F4-5545-A045-BE7A-39DB6E5F4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8" y="1700213"/>
            <a:ext cx="10844212" cy="203020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ar-AE" sz="15000" dirty="0"/>
              <a:t>والدین </a:t>
            </a:r>
          </a:p>
          <a:p>
            <a:endParaRPr lang="en-IQ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0F0820-06BC-2046-9128-7EE539B788B8}"/>
              </a:ext>
            </a:extLst>
          </p:cNvPr>
          <p:cNvSpPr/>
          <p:nvPr/>
        </p:nvSpPr>
        <p:spPr>
          <a:xfrm>
            <a:off x="2063957" y="3891943"/>
            <a:ext cx="869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6B2800-15EF-A845-A184-BE141A2ED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0062" y="3242264"/>
            <a:ext cx="13563600" cy="97630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77"/>
              </a:rPr>
              <a:t>WALIDAYN</a:t>
            </a:r>
            <a:endParaRPr lang="en-IQ" sz="6000" dirty="0">
              <a:solidFill>
                <a:schemeClr val="accent2">
                  <a:lumMod val="75000"/>
                </a:schemeClr>
              </a:solidFill>
              <a:latin typeface="Britannic Bold" panose="020B0903060703020204" pitchFamily="34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46E05B-9641-2041-9894-DBE36F4DD6B2}"/>
              </a:ext>
            </a:extLst>
          </p:cNvPr>
          <p:cNvSpPr/>
          <p:nvPr/>
        </p:nvSpPr>
        <p:spPr>
          <a:xfrm>
            <a:off x="244723" y="4724774"/>
            <a:ext cx="2157413" cy="20716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C88291-F4C4-5147-8886-22ED83630C0A}"/>
              </a:ext>
            </a:extLst>
          </p:cNvPr>
          <p:cNvSpPr/>
          <p:nvPr/>
        </p:nvSpPr>
        <p:spPr>
          <a:xfrm>
            <a:off x="1633570" y="5272467"/>
            <a:ext cx="1443038" cy="14710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63F86B7-DF6C-2741-8B79-387D35FB6D2F}"/>
              </a:ext>
            </a:extLst>
          </p:cNvPr>
          <p:cNvSpPr/>
          <p:nvPr/>
        </p:nvSpPr>
        <p:spPr>
          <a:xfrm>
            <a:off x="219819" y="3989262"/>
            <a:ext cx="1443038" cy="147102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0F0B70-14E8-D74D-BFFB-CDB9F6EC8E76}"/>
              </a:ext>
            </a:extLst>
          </p:cNvPr>
          <p:cNvSpPr/>
          <p:nvPr/>
        </p:nvSpPr>
        <p:spPr>
          <a:xfrm>
            <a:off x="3256659" y="5783019"/>
            <a:ext cx="440223" cy="44991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966F3E-39B5-AB45-8ABD-7EFD97AA4163}"/>
              </a:ext>
            </a:extLst>
          </p:cNvPr>
          <p:cNvSpPr/>
          <p:nvPr/>
        </p:nvSpPr>
        <p:spPr>
          <a:xfrm>
            <a:off x="8843610" y="135387"/>
            <a:ext cx="2157413" cy="20716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AF6D5D-7756-A345-A8FE-E5D4C12F8E6D}"/>
              </a:ext>
            </a:extLst>
          </p:cNvPr>
          <p:cNvSpPr/>
          <p:nvPr/>
        </p:nvSpPr>
        <p:spPr>
          <a:xfrm>
            <a:off x="8024944" y="303438"/>
            <a:ext cx="1443038" cy="147102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8351D7-9EE5-C842-BEF5-043C9A49FB0E}"/>
              </a:ext>
            </a:extLst>
          </p:cNvPr>
          <p:cNvSpPr/>
          <p:nvPr/>
        </p:nvSpPr>
        <p:spPr>
          <a:xfrm>
            <a:off x="9644193" y="1567625"/>
            <a:ext cx="1443038" cy="14710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7CDBF4F-0FCA-FE4B-B33D-8A0EF6349CBE}"/>
              </a:ext>
            </a:extLst>
          </p:cNvPr>
          <p:cNvSpPr/>
          <p:nvPr/>
        </p:nvSpPr>
        <p:spPr>
          <a:xfrm>
            <a:off x="10867120" y="3200175"/>
            <a:ext cx="440223" cy="44991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183BB5-CE43-9040-A225-DB961385AE5E}"/>
              </a:ext>
            </a:extLst>
          </p:cNvPr>
          <p:cNvSpPr/>
          <p:nvPr/>
        </p:nvSpPr>
        <p:spPr>
          <a:xfrm>
            <a:off x="721226" y="3414629"/>
            <a:ext cx="440223" cy="44991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89B6032-0D7C-3B40-B1E1-5766A953B168}"/>
              </a:ext>
            </a:extLst>
          </p:cNvPr>
          <p:cNvSpPr/>
          <p:nvPr/>
        </p:nvSpPr>
        <p:spPr>
          <a:xfrm>
            <a:off x="7491368" y="345061"/>
            <a:ext cx="440223" cy="44991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0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B24F4-5545-A045-BE7A-39DB6E5F4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8" y="1947859"/>
            <a:ext cx="10884986" cy="408280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buNone/>
            </a:pPr>
            <a:r>
              <a:rPr lang="ar-AE" sz="19900" dirty="0" err="1">
                <a:cs typeface="Arial"/>
              </a:rPr>
              <a:t>إحْسان</a:t>
            </a:r>
            <a:r>
              <a:rPr lang="ar-AE" sz="19900" dirty="0">
                <a:cs typeface="Arial"/>
              </a:rPr>
              <a:t> </a:t>
            </a:r>
            <a:endParaRPr lang="ar-AE" sz="19900" dirty="0"/>
          </a:p>
          <a:p>
            <a:pPr marL="0" indent="0" algn="ctr">
              <a:buNone/>
            </a:pPr>
            <a:r>
              <a:rPr lang="ar-AE" sz="15000" dirty="0"/>
              <a:t> </a:t>
            </a:r>
          </a:p>
          <a:p>
            <a:endParaRPr lang="en-IQ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0F0820-06BC-2046-9128-7EE539B788B8}"/>
              </a:ext>
            </a:extLst>
          </p:cNvPr>
          <p:cNvSpPr/>
          <p:nvPr/>
        </p:nvSpPr>
        <p:spPr>
          <a:xfrm>
            <a:off x="2063957" y="3891943"/>
            <a:ext cx="869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Goodness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6B2800-15EF-A845-A184-BE141A2ED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0062" y="3242264"/>
            <a:ext cx="13563600" cy="97630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77"/>
              </a:rPr>
              <a:t>IHSAN</a:t>
            </a:r>
            <a:endParaRPr lang="en-IQ" sz="6000" dirty="0">
              <a:solidFill>
                <a:schemeClr val="accent2">
                  <a:lumMod val="75000"/>
                </a:schemeClr>
              </a:solidFill>
              <a:latin typeface="Britannic Bold" panose="020B0903060703020204" pitchFamily="34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46E05B-9641-2041-9894-DBE36F4DD6B2}"/>
              </a:ext>
            </a:extLst>
          </p:cNvPr>
          <p:cNvSpPr/>
          <p:nvPr/>
        </p:nvSpPr>
        <p:spPr>
          <a:xfrm>
            <a:off x="244723" y="4724774"/>
            <a:ext cx="2157413" cy="20716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C88291-F4C4-5147-8886-22ED83630C0A}"/>
              </a:ext>
            </a:extLst>
          </p:cNvPr>
          <p:cNvSpPr/>
          <p:nvPr/>
        </p:nvSpPr>
        <p:spPr>
          <a:xfrm>
            <a:off x="1633570" y="5272467"/>
            <a:ext cx="1443038" cy="14710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63F86B7-DF6C-2741-8B79-387D35FB6D2F}"/>
              </a:ext>
            </a:extLst>
          </p:cNvPr>
          <p:cNvSpPr/>
          <p:nvPr/>
        </p:nvSpPr>
        <p:spPr>
          <a:xfrm>
            <a:off x="219819" y="3989262"/>
            <a:ext cx="1443038" cy="147102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0F0B70-14E8-D74D-BFFB-CDB9F6EC8E76}"/>
              </a:ext>
            </a:extLst>
          </p:cNvPr>
          <p:cNvSpPr/>
          <p:nvPr/>
        </p:nvSpPr>
        <p:spPr>
          <a:xfrm>
            <a:off x="3256659" y="5783019"/>
            <a:ext cx="440223" cy="44991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966F3E-39B5-AB45-8ABD-7EFD97AA4163}"/>
              </a:ext>
            </a:extLst>
          </p:cNvPr>
          <p:cNvSpPr/>
          <p:nvPr/>
        </p:nvSpPr>
        <p:spPr>
          <a:xfrm>
            <a:off x="8929819" y="496260"/>
            <a:ext cx="2157413" cy="20716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AF6D5D-7756-A345-A8FE-E5D4C12F8E6D}"/>
              </a:ext>
            </a:extLst>
          </p:cNvPr>
          <p:cNvSpPr/>
          <p:nvPr/>
        </p:nvSpPr>
        <p:spPr>
          <a:xfrm>
            <a:off x="8292607" y="19642"/>
            <a:ext cx="1443038" cy="147102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8351D7-9EE5-C842-BEF5-043C9A49FB0E}"/>
              </a:ext>
            </a:extLst>
          </p:cNvPr>
          <p:cNvSpPr/>
          <p:nvPr/>
        </p:nvSpPr>
        <p:spPr>
          <a:xfrm>
            <a:off x="9738497" y="2139824"/>
            <a:ext cx="1443038" cy="14710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7CDBF4F-0FCA-FE4B-B33D-8A0EF6349CBE}"/>
              </a:ext>
            </a:extLst>
          </p:cNvPr>
          <p:cNvSpPr/>
          <p:nvPr/>
        </p:nvSpPr>
        <p:spPr>
          <a:xfrm>
            <a:off x="9788414" y="4094179"/>
            <a:ext cx="440223" cy="44991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183BB5-CE43-9040-A225-DB961385AE5E}"/>
              </a:ext>
            </a:extLst>
          </p:cNvPr>
          <p:cNvSpPr/>
          <p:nvPr/>
        </p:nvSpPr>
        <p:spPr>
          <a:xfrm>
            <a:off x="721226" y="3414629"/>
            <a:ext cx="440223" cy="44991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89B6032-0D7C-3B40-B1E1-5766A953B168}"/>
              </a:ext>
            </a:extLst>
          </p:cNvPr>
          <p:cNvSpPr/>
          <p:nvPr/>
        </p:nvSpPr>
        <p:spPr>
          <a:xfrm>
            <a:off x="7579503" y="507508"/>
            <a:ext cx="440223" cy="44991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733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B24F4-5545-A045-BE7A-39DB6E5F4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61" y="1570629"/>
            <a:ext cx="10844212" cy="203020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ar-AE" sz="87200" dirty="0"/>
              <a:t>أم </a:t>
            </a:r>
          </a:p>
          <a:p>
            <a:pPr marL="0" indent="0" algn="ctr">
              <a:buNone/>
            </a:pPr>
            <a:r>
              <a:rPr lang="ar-AE" sz="15000" dirty="0"/>
              <a:t> </a:t>
            </a:r>
          </a:p>
          <a:p>
            <a:endParaRPr lang="en-IQ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0F0820-06BC-2046-9128-7EE539B788B8}"/>
              </a:ext>
            </a:extLst>
          </p:cNvPr>
          <p:cNvSpPr/>
          <p:nvPr/>
        </p:nvSpPr>
        <p:spPr>
          <a:xfrm>
            <a:off x="2174382" y="3534409"/>
            <a:ext cx="8692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6B2800-15EF-A845-A184-BE141A2ED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80268" y="2986473"/>
            <a:ext cx="13563600" cy="97630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77"/>
              </a:rPr>
              <a:t>UMM</a:t>
            </a:r>
            <a:endParaRPr lang="en-IQ" sz="6000" dirty="0">
              <a:solidFill>
                <a:schemeClr val="accent2">
                  <a:lumMod val="75000"/>
                </a:schemeClr>
              </a:solidFill>
              <a:latin typeface="Britannic Bold" panose="020B0903060703020204" pitchFamily="34" charset="77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46E05B-9641-2041-9894-DBE36F4DD6B2}"/>
              </a:ext>
            </a:extLst>
          </p:cNvPr>
          <p:cNvSpPr/>
          <p:nvPr/>
        </p:nvSpPr>
        <p:spPr>
          <a:xfrm>
            <a:off x="244723" y="4724774"/>
            <a:ext cx="2157413" cy="20716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6C88291-F4C4-5147-8886-22ED83630C0A}"/>
              </a:ext>
            </a:extLst>
          </p:cNvPr>
          <p:cNvSpPr/>
          <p:nvPr/>
        </p:nvSpPr>
        <p:spPr>
          <a:xfrm>
            <a:off x="1633570" y="5272467"/>
            <a:ext cx="1443038" cy="14710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63F86B7-DF6C-2741-8B79-387D35FB6D2F}"/>
              </a:ext>
            </a:extLst>
          </p:cNvPr>
          <p:cNvSpPr/>
          <p:nvPr/>
        </p:nvSpPr>
        <p:spPr>
          <a:xfrm>
            <a:off x="219819" y="3989262"/>
            <a:ext cx="1443038" cy="147102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0F0B70-14E8-D74D-BFFB-CDB9F6EC8E76}"/>
              </a:ext>
            </a:extLst>
          </p:cNvPr>
          <p:cNvSpPr/>
          <p:nvPr/>
        </p:nvSpPr>
        <p:spPr>
          <a:xfrm>
            <a:off x="3256659" y="5783019"/>
            <a:ext cx="440223" cy="44991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A966F3E-39B5-AB45-8ABD-7EFD97AA4163}"/>
              </a:ext>
            </a:extLst>
          </p:cNvPr>
          <p:cNvSpPr/>
          <p:nvPr/>
        </p:nvSpPr>
        <p:spPr>
          <a:xfrm>
            <a:off x="8740683" y="-74474"/>
            <a:ext cx="2157413" cy="207168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8AF6D5D-7756-A345-A8FE-E5D4C12F8E6D}"/>
              </a:ext>
            </a:extLst>
          </p:cNvPr>
          <p:cNvSpPr/>
          <p:nvPr/>
        </p:nvSpPr>
        <p:spPr>
          <a:xfrm>
            <a:off x="7741258" y="545054"/>
            <a:ext cx="1443038" cy="147102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D8351D7-9EE5-C842-BEF5-043C9A49FB0E}"/>
              </a:ext>
            </a:extLst>
          </p:cNvPr>
          <p:cNvSpPr/>
          <p:nvPr/>
        </p:nvSpPr>
        <p:spPr>
          <a:xfrm>
            <a:off x="9411150" y="1525746"/>
            <a:ext cx="1443038" cy="147102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7CDBF4F-0FCA-FE4B-B33D-8A0EF6349CBE}"/>
              </a:ext>
            </a:extLst>
          </p:cNvPr>
          <p:cNvSpPr/>
          <p:nvPr/>
        </p:nvSpPr>
        <p:spPr>
          <a:xfrm>
            <a:off x="10166709" y="3474624"/>
            <a:ext cx="440223" cy="44991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8183BB5-CE43-9040-A225-DB961385AE5E}"/>
              </a:ext>
            </a:extLst>
          </p:cNvPr>
          <p:cNvSpPr/>
          <p:nvPr/>
        </p:nvSpPr>
        <p:spPr>
          <a:xfrm>
            <a:off x="721226" y="3414629"/>
            <a:ext cx="440223" cy="44991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89B6032-0D7C-3B40-B1E1-5766A953B168}"/>
              </a:ext>
            </a:extLst>
          </p:cNvPr>
          <p:cNvSpPr/>
          <p:nvPr/>
        </p:nvSpPr>
        <p:spPr>
          <a:xfrm>
            <a:off x="7352087" y="409258"/>
            <a:ext cx="440223" cy="44991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054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40CAE-16DE-4940-8F5E-CCB98C585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13" y="8816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2">
                    <a:lumMod val="75000"/>
                  </a:schemeClr>
                </a:solidFill>
                <a:latin typeface="Britannic Bold" panose="020B0903060703020204" pitchFamily="34" charset="77"/>
              </a:rPr>
              <a:t>LETS IMAGINE…</a:t>
            </a:r>
            <a:endParaRPr lang="en-US" sz="6000" dirty="0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51C0AD-5E9F-3940-B6F2-137DABFCD2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8487"/>
          <a:stretch/>
        </p:blipFill>
        <p:spPr>
          <a:xfrm>
            <a:off x="6974475" y="2612908"/>
            <a:ext cx="4538576" cy="3730338"/>
          </a:xfrm>
        </p:spPr>
      </p:pic>
      <p:sp>
        <p:nvSpPr>
          <p:cNvPr id="8" name="Cloud Callout 7">
            <a:extLst>
              <a:ext uri="{FF2B5EF4-FFF2-40B4-BE49-F238E27FC236}">
                <a16:creationId xmlns:a16="http://schemas.microsoft.com/office/drawing/2014/main" id="{AC914902-4A1C-1D43-91CF-9069DE7C79E4}"/>
              </a:ext>
            </a:extLst>
          </p:cNvPr>
          <p:cNvSpPr/>
          <p:nvPr/>
        </p:nvSpPr>
        <p:spPr>
          <a:xfrm rot="19641120" flipH="1">
            <a:off x="1155546" y="1503013"/>
            <a:ext cx="4893757" cy="3640157"/>
          </a:xfrm>
          <a:prstGeom prst="cloudCallout">
            <a:avLst>
              <a:gd name="adj1" fmla="val -64225"/>
              <a:gd name="adj2" fmla="val 5893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44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9181081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3B45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A close up of a car&#10;&#10;Description automatically generated">
            <a:extLst>
              <a:ext uri="{FF2B5EF4-FFF2-40B4-BE49-F238E27FC236}">
                <a16:creationId xmlns:a16="http://schemas.microsoft.com/office/drawing/2014/main" id="{6CE843C5-0BB4-3A4F-B711-F543CD061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18" y="605027"/>
            <a:ext cx="8807129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18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9181081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cooking in a kitchen preparing food&#10;&#10;Description automatically generated">
            <a:extLst>
              <a:ext uri="{FF2B5EF4-FFF2-40B4-BE49-F238E27FC236}">
                <a16:creationId xmlns:a16="http://schemas.microsoft.com/office/drawing/2014/main" id="{83363504-3C4A-2744-8D25-2B3D2E026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969" r="-1" b="-1"/>
          <a:stretch/>
        </p:blipFill>
        <p:spPr>
          <a:xfrm>
            <a:off x="741023" y="731673"/>
            <a:ext cx="8621342" cy="539465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38" y="448055"/>
            <a:ext cx="1920339" cy="3801257"/>
          </a:xfrm>
          <a:prstGeom prst="rect">
            <a:avLst/>
          </a:prstGeom>
          <a:solidFill>
            <a:srgbClr val="3B45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740" y="4419227"/>
            <a:ext cx="1920338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94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1157b2-a541-4da2-bb01-f090c72d0366"/>
    <TaxKeywordTaxHTField xmlns="2e1157b2-a541-4da2-bb01-f090c72d0366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4EEBE4558F7141825FC23487B5CBD2" ma:contentTypeVersion="15" ma:contentTypeDescription="Create a new document." ma:contentTypeScope="" ma:versionID="64ad4abebb47a39a382f0dfaff5f33ae">
  <xsd:schema xmlns:xsd="http://www.w3.org/2001/XMLSchema" xmlns:xs="http://www.w3.org/2001/XMLSchema" xmlns:p="http://schemas.microsoft.com/office/2006/metadata/properties" xmlns:ns2="2e1157b2-a541-4da2-bb01-f090c72d0366" xmlns:ns3="3897caef-7371-441b-81d8-0b1622f7b96c" xmlns:ns4="a2842b47-d5c6-4772-85f2-0bb4a15ec68e" targetNamespace="http://schemas.microsoft.com/office/2006/metadata/properties" ma:root="true" ma:fieldsID="9e5e9157a40a8ab9045b342f6df90098" ns2:_="" ns3:_="" ns4:_="">
    <xsd:import namespace="2e1157b2-a541-4da2-bb01-f090c72d0366"/>
    <xsd:import namespace="3897caef-7371-441b-81d8-0b1622f7b96c"/>
    <xsd:import namespace="a2842b47-d5c6-4772-85f2-0bb4a15ec68e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157b2-a541-4da2-bb01-f090c72d0366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8a53a116-a60c-4d17-9298-8743241e69e7}" ma:internalName="TaxCatchAll" ma:showField="CatchAllData" ma:web="2e1157b2-a541-4da2-bb01-f090c72d03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7caef-7371-441b-81d8-0b1622f7b96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42b47-d5c6-4772-85f2-0bb4a15ec6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77AA3C-352C-4A65-ABE4-2CF4615C91DE}">
  <ds:schemaRefs>
    <ds:schemaRef ds:uri="http://schemas.microsoft.com/office/2006/metadata/properties"/>
    <ds:schemaRef ds:uri="http://schemas.microsoft.com/office/infopath/2007/PartnerControls"/>
    <ds:schemaRef ds:uri="2e1157b2-a541-4da2-bb01-f090c72d0366"/>
  </ds:schemaRefs>
</ds:datastoreItem>
</file>

<file path=customXml/itemProps2.xml><?xml version="1.0" encoding="utf-8"?>
<ds:datastoreItem xmlns:ds="http://schemas.openxmlformats.org/officeDocument/2006/customXml" ds:itemID="{49B175C8-5C32-4DCB-BFFD-76700860C3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C4536B-90BA-476B-BBD2-964CE51808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1157b2-a541-4da2-bb01-f090c72d0366"/>
    <ds:schemaRef ds:uri="3897caef-7371-441b-81d8-0b1622f7b96c"/>
    <ds:schemaRef ds:uri="a2842b47-d5c6-4772-85f2-0bb4a15ec6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369</Words>
  <Application>Microsoft Office PowerPoint</Application>
  <PresentationFormat>Widescreen</PresentationFormat>
  <Paragraphs>50</Paragraphs>
  <Slides>16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WE LOVE OUR PARENTS</vt:lpstr>
      <vt:lpstr>LESSON OBJECTIVES</vt:lpstr>
      <vt:lpstr>The Quran says….</vt:lpstr>
      <vt:lpstr>WALIDAYN</vt:lpstr>
      <vt:lpstr>IHSAN</vt:lpstr>
      <vt:lpstr>UMM</vt:lpstr>
      <vt:lpstr>LETS IMAGINE…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Can You Please Your Parents?</vt:lpstr>
      <vt:lpstr>Now lets repeat</vt:lpstr>
      <vt:lpstr>TIME FOR A RHYME!</vt:lpstr>
      <vt:lpstr>STORY TIME!!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LOVE OUR PARENTS</dc:title>
  <dc:creator>Gulzar Naqvi</dc:creator>
  <cp:lastModifiedBy>Ateka Alidina</cp:lastModifiedBy>
  <cp:revision>24</cp:revision>
  <dcterms:created xsi:type="dcterms:W3CDTF">2020-09-16T01:28:03Z</dcterms:created>
  <dcterms:modified xsi:type="dcterms:W3CDTF">2021-03-02T14:24:33Z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0x010100B04EEBE4558F7141825FC23487B5CBD2</vt:lpwstr>
  </property>
  <property fmtid="{D5CDD505-2E9C-101B-9397-08002B2CF9AE}" pid="3" name="TaxKeyword">
    <vt:lpwstr/>
  </property>
</Properties>
</file>