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9144000" cy="5143500" type="screen16x9"/>
  <p:notesSz cx="6858000" cy="9144000"/>
  <p:embeddedFontLst>
    <p:embeddedFont>
      <p:font typeface="Oswald" panose="020B0604020202020204" charset="0"/>
      <p:regular r:id="rId18"/>
      <p:bold r:id="rId19"/>
    </p:embeddedFont>
    <p:embeddedFont>
      <p:font typeface="Source Code Pro" panose="020B0604020202020204" charset="0"/>
      <p:regular r:id="rId20"/>
      <p:bold r:id="rId21"/>
      <p:italic r:id="rId22"/>
      <p:boldItalic r:id="rId23"/>
    </p:embeddedFont>
    <p:embeddedFont>
      <p:font typeface="Traditional Arabic" panose="02020603050405020304" pitchFamily="18" charset="-78"/>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22F2C2-B6D9-E9B4-3323-4C1080DF6B58}" v="8" dt="2021-03-02T14:25:49.1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jeeda Virani" userId="S::sajeedav@world-federation.org::20a3e56f-e822-43eb-a90b-be68ee27a775" providerId="AD" clId="Web-{FB22F2C2-B6D9-E9B4-3323-4C1080DF6B58}"/>
    <pc:docChg chg="modSld">
      <pc:chgData name="Sajeeda Virani" userId="S::sajeedav@world-federation.org::20a3e56f-e822-43eb-a90b-be68ee27a775" providerId="AD" clId="Web-{FB22F2C2-B6D9-E9B4-3323-4C1080DF6B58}" dt="2021-03-02T14:25:49.135" v="4" actId="1076"/>
      <pc:docMkLst>
        <pc:docMk/>
      </pc:docMkLst>
      <pc:sldChg chg="addSp delSp modSp">
        <pc:chgData name="Sajeeda Virani" userId="S::sajeedav@world-federation.org::20a3e56f-e822-43eb-a90b-be68ee27a775" providerId="AD" clId="Web-{FB22F2C2-B6D9-E9B4-3323-4C1080DF6B58}" dt="2021-03-02T14:25:34.556" v="2"/>
        <pc:sldMkLst>
          <pc:docMk/>
          <pc:sldMk cId="0" sldId="258"/>
        </pc:sldMkLst>
        <pc:spChg chg="add del mod">
          <ac:chgData name="Sajeeda Virani" userId="S::sajeedav@world-federation.org::20a3e56f-e822-43eb-a90b-be68ee27a775" providerId="AD" clId="Web-{FB22F2C2-B6D9-E9B4-3323-4C1080DF6B58}" dt="2021-03-02T14:25:22.681" v="1"/>
          <ac:spMkLst>
            <pc:docMk/>
            <pc:sldMk cId="0" sldId="258"/>
            <ac:spMk id="3" creationId="{4C95D55B-B98E-4A3C-8455-F996EC4EF6C6}"/>
          </ac:spMkLst>
        </pc:spChg>
        <pc:spChg chg="add del">
          <ac:chgData name="Sajeeda Virani" userId="S::sajeedav@world-federation.org::20a3e56f-e822-43eb-a90b-be68ee27a775" providerId="AD" clId="Web-{FB22F2C2-B6D9-E9B4-3323-4C1080DF6B58}" dt="2021-03-02T14:25:22.681" v="1"/>
          <ac:spMkLst>
            <pc:docMk/>
            <pc:sldMk cId="0" sldId="258"/>
            <ac:spMk id="79" creationId="{00000000-0000-0000-0000-000000000000}"/>
          </ac:spMkLst>
        </pc:spChg>
        <pc:spChg chg="del">
          <ac:chgData name="Sajeeda Virani" userId="S::sajeedav@world-federation.org::20a3e56f-e822-43eb-a90b-be68ee27a775" providerId="AD" clId="Web-{FB22F2C2-B6D9-E9B4-3323-4C1080DF6B58}" dt="2021-03-02T14:25:34.556" v="2"/>
          <ac:spMkLst>
            <pc:docMk/>
            <pc:sldMk cId="0" sldId="258"/>
            <ac:spMk id="81" creationId="{00000000-0000-0000-0000-000000000000}"/>
          </ac:spMkLst>
        </pc:spChg>
      </pc:sldChg>
      <pc:sldChg chg="delSp modSp">
        <pc:chgData name="Sajeeda Virani" userId="S::sajeedav@world-federation.org::20a3e56f-e822-43eb-a90b-be68ee27a775" providerId="AD" clId="Web-{FB22F2C2-B6D9-E9B4-3323-4C1080DF6B58}" dt="2021-03-02T14:25:49.135" v="4" actId="1076"/>
        <pc:sldMkLst>
          <pc:docMk/>
          <pc:sldMk cId="0" sldId="259"/>
        </pc:sldMkLst>
        <pc:spChg chg="del">
          <ac:chgData name="Sajeeda Virani" userId="S::sajeedav@world-federation.org::20a3e56f-e822-43eb-a90b-be68ee27a775" providerId="AD" clId="Web-{FB22F2C2-B6D9-E9B4-3323-4C1080DF6B58}" dt="2021-03-02T14:25:43.197" v="3"/>
          <ac:spMkLst>
            <pc:docMk/>
            <pc:sldMk cId="0" sldId="259"/>
            <ac:spMk id="87" creationId="{00000000-0000-0000-0000-000000000000}"/>
          </ac:spMkLst>
        </pc:spChg>
        <pc:spChg chg="mod">
          <ac:chgData name="Sajeeda Virani" userId="S::sajeedav@world-federation.org::20a3e56f-e822-43eb-a90b-be68ee27a775" providerId="AD" clId="Web-{FB22F2C2-B6D9-E9B4-3323-4C1080DF6B58}" dt="2021-03-02T14:25:49.135" v="4" actId="1076"/>
          <ac:spMkLst>
            <pc:docMk/>
            <pc:sldMk cId="0" sldId="259"/>
            <ac:spMk id="9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99169ebd50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99169ebd50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Kids may have trouble answering and need many hints. Give hints about our Imams (Imam Hassan (AS) and Imam Hussein (AS).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99169ebd50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99169ebd50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Imam Hussein (AS) and Bibi Zainab as one example.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Ateka’s notes - please be very careful when talking about Karbala, and battle, and killing, and swords, etc....children are VERY sensitive. So I changed the story to the one from the storybook for this lesson.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99169ebd50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99169ebd50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99169ebd50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99169ebd50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Begin class with saying Bismillah and recite the Ayaat slowly. Then, recite the English. Ask the children why they think this Ayaat is important.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9169ebd50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9169ebd50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lesson objectives in easier language for the children to understand.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99169ebd50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99169ebd5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the children about their own siblings (how many, older or younger, how do they get along with each other) and introduce vocabulary.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99169ebd50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99169ebd50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99169ebd50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99169ebd50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if this is a good example of good siblings. The answer is no because they are yelling and fighting with one another. Demonstrate how one should talk calmly with their sibling.</a:t>
            </a:r>
            <a:endParaRPr/>
          </a:p>
          <a:p>
            <a:pPr marL="0" lvl="0" indent="0" algn="l" rtl="0">
              <a:spcBef>
                <a:spcPts val="0"/>
              </a:spcBef>
              <a:spcAft>
                <a:spcPts val="0"/>
              </a:spcAft>
              <a:buNone/>
            </a:pPr>
            <a:endParaRPr/>
          </a:p>
          <a:p>
            <a:pPr marL="0" lvl="0" indent="0" algn="l" rtl="0">
              <a:spcBef>
                <a:spcPts val="0"/>
              </a:spcBef>
              <a:spcAft>
                <a:spcPts val="0"/>
              </a:spcAft>
              <a:buNone/>
            </a:pPr>
            <a:r>
              <a:rPr lang="en"/>
              <a:t>Ateka’s notes - just to add the kinesthetic piece - before you start playing the game - tell them they all need to make a sad face if its a bad example, and a big smiling/laughing face if its a good example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99169ebd5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99169ebd5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Ask if this is a good example of good siblings. The answer is yes. Ask what the big brother is doing. Explain how it is important to show our siblings and family we love each other. We can do this by giving hugs.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99169ebd50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99169ebd50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Ask if this is a good example of good siblings. The answer is no because they are fighting over a toy. Explain how we should share with our siblings.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99169ebd50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99169ebd50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Ask if this is a good example of good siblings. The answer is yes. The older sister is holding the little sister’s hand and guiding her. Explain how we should help our younger siblings.</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p:nvPr/>
        </p:nvSpPr>
        <p:spPr>
          <a:xfrm rot="10800000">
            <a:off x="4226100" y="2933550"/>
            <a:ext cx="691800" cy="388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5" y="0"/>
            <a:ext cx="9144000" cy="312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endParaRPr/>
          </a:p>
        </p:txBody>
      </p:sp>
      <p:sp>
        <p:nvSpPr>
          <p:cNvPr id="14" name="Google Shape;14;p2"/>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6" name="Google Shape;16;p2"/>
          <p:cNvPicPr preferRelativeResize="0"/>
          <p:nvPr/>
        </p:nvPicPr>
        <p:blipFill>
          <a:blip r:embed="rId2">
            <a:alphaModFix/>
          </a:blip>
          <a:stretch>
            <a:fillRect/>
          </a:stretch>
        </p:blipFill>
        <p:spPr>
          <a:xfrm>
            <a:off x="7967275" y="121625"/>
            <a:ext cx="990600" cy="8382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cxnSp>
        <p:nvCxnSpPr>
          <p:cNvPr id="55" name="Google Shape;55;p11"/>
          <p:cNvCxnSpPr/>
          <p:nvPr/>
        </p:nvCxnSpPr>
        <p:spPr>
          <a:xfrm>
            <a:off x="413275" y="2988275"/>
            <a:ext cx="910500" cy="0"/>
          </a:xfrm>
          <a:prstGeom prst="straightConnector1">
            <a:avLst/>
          </a:prstGeom>
          <a:noFill/>
          <a:ln w="28575" cap="flat" cmpd="sng">
            <a:solidFill>
              <a:schemeClr val="dk1"/>
            </a:solidFill>
            <a:prstDash val="lgDash"/>
            <a:round/>
            <a:headEnd type="none" w="sm" len="sm"/>
            <a:tailEnd type="none" w="sm" len="sm"/>
          </a:ln>
        </p:spPr>
      </p:cxnSp>
      <p:sp>
        <p:nvSpPr>
          <p:cNvPr id="56" name="Google Shape;5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7" name="Google Shape;5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8" name="Google Shape;5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p:nvPr/>
        </p:nvSpPr>
        <p:spPr>
          <a:xfrm>
            <a:off x="0" y="1567350"/>
            <a:ext cx="9144000" cy="2008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20" name="Google Shape;2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3" name="Google Shape;23;p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cxnSp>
        <p:nvCxnSpPr>
          <p:cNvPr id="27" name="Google Shape;27;p5"/>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8" name="Google Shape;28;p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5"/>
          <p:cNvSpPr txBox="1">
            <a:spLocks noGrp="1"/>
          </p:cNvSpPr>
          <p:nvPr>
            <p:ph type="body" idx="1"/>
          </p:nvPr>
        </p:nvSpPr>
        <p:spPr>
          <a:xfrm>
            <a:off x="311700" y="1468825"/>
            <a:ext cx="3999900" cy="3099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body" idx="2"/>
          </p:nvPr>
        </p:nvSpPr>
        <p:spPr>
          <a:xfrm>
            <a:off x="4832400" y="1468825"/>
            <a:ext cx="3999900" cy="3099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 name="Google Shape;34;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cxnSp>
        <p:nvCxnSpPr>
          <p:cNvPr id="36" name="Google Shape;36;p7"/>
          <p:cNvCxnSpPr/>
          <p:nvPr/>
        </p:nvCxnSpPr>
        <p:spPr>
          <a:xfrm>
            <a:off x="418675" y="1457787"/>
            <a:ext cx="614100" cy="0"/>
          </a:xfrm>
          <a:prstGeom prst="straightConnector1">
            <a:avLst/>
          </a:prstGeom>
          <a:noFill/>
          <a:ln w="19050" cap="flat" cmpd="sng">
            <a:solidFill>
              <a:schemeClr val="dk2"/>
            </a:solidFill>
            <a:prstDash val="lgDash"/>
            <a:round/>
            <a:headEnd type="none" w="sm" len="sm"/>
            <a:tailEnd type="none" w="sm" len="sm"/>
          </a:ln>
        </p:spPr>
      </p:cxnSp>
      <p:sp>
        <p:nvSpPr>
          <p:cNvPr id="37" name="Google Shape;37;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 name="Google Shape;38;p7"/>
          <p:cNvSpPr txBox="1">
            <a:spLocks noGrp="1"/>
          </p:cNvSpPr>
          <p:nvPr>
            <p:ph type="body" idx="1"/>
          </p:nvPr>
        </p:nvSpPr>
        <p:spPr>
          <a:xfrm>
            <a:off x="311700" y="1618204"/>
            <a:ext cx="2808000" cy="2950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9" name="Google Shape;39;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490250" y="528900"/>
            <a:ext cx="5678100" cy="4085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a:endParaRPr/>
          </a:p>
        </p:txBody>
      </p:sp>
      <p:sp>
        <p:nvSpPr>
          <p:cNvPr id="42" name="Google Shape;42;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43"/>
        <p:cNvGrpSpPr/>
        <p:nvPr/>
      </p:nvGrpSpPr>
      <p:grpSpPr>
        <a:xfrm>
          <a:off x="0" y="0"/>
          <a:ext cx="0" cy="0"/>
          <a:chOff x="0" y="0"/>
          <a:chExt cx="0" cy="0"/>
        </a:xfrm>
      </p:grpSpPr>
      <p:sp>
        <p:nvSpPr>
          <p:cNvPr id="44" name="Google Shape;44;p9"/>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 name="Google Shape;45;p9"/>
          <p:cNvCxnSpPr/>
          <p:nvPr/>
        </p:nvCxnSpPr>
        <p:spPr>
          <a:xfrm>
            <a:off x="5029675" y="4495500"/>
            <a:ext cx="577200" cy="0"/>
          </a:xfrm>
          <a:prstGeom prst="straightConnector1">
            <a:avLst/>
          </a:prstGeom>
          <a:noFill/>
          <a:ln w="19050" cap="flat" cmpd="sng">
            <a:solidFill>
              <a:schemeClr val="dk1"/>
            </a:solidFill>
            <a:prstDash val="lgDash"/>
            <a:round/>
            <a:headEnd type="none" w="sm" len="sm"/>
            <a:tailEnd type="none" w="sm" len="sm"/>
          </a:ln>
        </p:spPr>
      </p:cxnSp>
      <p:sp>
        <p:nvSpPr>
          <p:cNvPr id="46" name="Google Shape;46;p9"/>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a:endParaRPr/>
          </a:p>
        </p:txBody>
      </p:sp>
      <p:sp>
        <p:nvSpPr>
          <p:cNvPr id="47" name="Google Shape;47;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48" name="Google Shape;48;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0" name="Google Shape;50;p9"/>
          <p:cNvPicPr preferRelativeResize="0"/>
          <p:nvPr/>
        </p:nvPicPr>
        <p:blipFill>
          <a:blip r:embed="rId2">
            <a:alphaModFix/>
          </a:blip>
          <a:stretch>
            <a:fillRect/>
          </a:stretch>
        </p:blipFill>
        <p:spPr>
          <a:xfrm>
            <a:off x="8106475" y="179975"/>
            <a:ext cx="835300" cy="706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Font typeface="Oswald"/>
              <a:buNone/>
              <a:defRPr sz="2100">
                <a:latin typeface="Oswald"/>
                <a:ea typeface="Oswald"/>
                <a:cs typeface="Oswald"/>
                <a:sym typeface="Oswald"/>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3">
            <a:alphaModFix/>
          </a:blip>
          <a:stretch>
            <a:fillRect/>
          </a:stretch>
        </p:blipFill>
        <p:spPr>
          <a:xfrm>
            <a:off x="7951425" y="169775"/>
            <a:ext cx="990600" cy="838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3"/>
          <p:cNvSpPr txBox="1">
            <a:spLocks noGrp="1"/>
          </p:cNvSpPr>
          <p:nvPr>
            <p:ph type="ctrTitle"/>
          </p:nvPr>
        </p:nvSpPr>
        <p:spPr>
          <a:xfrm>
            <a:off x="430800" y="410850"/>
            <a:ext cx="8282400" cy="210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My Siblings and Me</a:t>
            </a:r>
            <a:endParaRPr/>
          </a:p>
          <a:p>
            <a:pPr marL="0" lvl="0" indent="0" algn="l" rtl="0">
              <a:spcBef>
                <a:spcPts val="0"/>
              </a:spcBef>
              <a:spcAft>
                <a:spcPts val="0"/>
              </a:spcAft>
              <a:buNone/>
            </a:pPr>
            <a:r>
              <a:rPr lang="en"/>
              <a:t>				</a:t>
            </a:r>
            <a:endParaRPr/>
          </a:p>
        </p:txBody>
      </p:sp>
      <p:sp>
        <p:nvSpPr>
          <p:cNvPr id="66" name="Google Shape;66;p13"/>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Tarbiyah 7A03</a:t>
            </a:r>
            <a:endParaRPr/>
          </a:p>
        </p:txBody>
      </p:sp>
      <p:pic>
        <p:nvPicPr>
          <p:cNvPr id="67" name="Google Shape;67;p13"/>
          <p:cNvPicPr preferRelativeResize="0"/>
          <p:nvPr/>
        </p:nvPicPr>
        <p:blipFill>
          <a:blip r:embed="rId3">
            <a:alphaModFix/>
          </a:blip>
          <a:stretch>
            <a:fillRect/>
          </a:stretch>
        </p:blipFill>
        <p:spPr>
          <a:xfrm>
            <a:off x="3311400" y="1654625"/>
            <a:ext cx="2521200" cy="1260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300"/>
              <a:t>Who Are Siblings in Islam?</a:t>
            </a:r>
            <a:endParaRPr sz="43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3"/>
          <p:cNvPicPr preferRelativeResize="0"/>
          <p:nvPr/>
        </p:nvPicPr>
        <p:blipFill rotWithShape="1">
          <a:blip r:embed="rId3">
            <a:alphaModFix/>
          </a:blip>
          <a:srcRect l="2057" t="19242" r="3549" b="6490"/>
          <a:stretch/>
        </p:blipFill>
        <p:spPr>
          <a:xfrm>
            <a:off x="123450" y="205750"/>
            <a:ext cx="8942827" cy="4800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Activity Time!</a:t>
            </a:r>
            <a:endParaRPr/>
          </a:p>
          <a:p>
            <a:pPr marL="0" lvl="0" indent="0" algn="ctr" rtl="0">
              <a:spcBef>
                <a:spcPts val="0"/>
              </a:spcBef>
              <a:spcAft>
                <a:spcPts val="0"/>
              </a:spcAft>
              <a:buNone/>
            </a:pPr>
            <a:r>
              <a:rPr lang="en"/>
              <a:t>Card-Making</a:t>
            </a:r>
            <a:endParaRPr/>
          </a:p>
        </p:txBody>
      </p:sp>
      <p:sp>
        <p:nvSpPr>
          <p:cNvPr id="131" name="Google Shape;131;p24"/>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We are going to be making beautiful cards for our siblings.</a:t>
            </a:r>
            <a:endParaRPr/>
          </a:p>
        </p:txBody>
      </p:sp>
      <p:sp>
        <p:nvSpPr>
          <p:cNvPr id="132" name="Google Shape;132;p2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Clr>
                <a:srgbClr val="FF0000"/>
              </a:buClr>
              <a:buSzPts val="1800"/>
              <a:buChar char="-"/>
            </a:pPr>
            <a:r>
              <a:rPr lang="en" b="1">
                <a:solidFill>
                  <a:srgbClr val="FF0000"/>
                </a:solidFill>
              </a:rPr>
              <a:t>1 thing</a:t>
            </a:r>
            <a:r>
              <a:rPr lang="en">
                <a:solidFill>
                  <a:srgbClr val="FF0000"/>
                </a:solidFill>
              </a:rPr>
              <a:t> your sibling does that makes you happy.</a:t>
            </a:r>
            <a:endParaRPr>
              <a:solidFill>
                <a:srgbClr val="FF0000"/>
              </a:solidFill>
            </a:endParaRPr>
          </a:p>
          <a:p>
            <a:pPr marL="457200" lvl="0" indent="-342900" algn="l" rtl="0">
              <a:spcBef>
                <a:spcPts val="0"/>
              </a:spcBef>
              <a:spcAft>
                <a:spcPts val="0"/>
              </a:spcAft>
              <a:buClr>
                <a:srgbClr val="0000FF"/>
              </a:buClr>
              <a:buSzPts val="1800"/>
              <a:buChar char="-"/>
            </a:pPr>
            <a:r>
              <a:rPr lang="en" b="1">
                <a:solidFill>
                  <a:srgbClr val="0000FF"/>
                </a:solidFill>
              </a:rPr>
              <a:t>1 activity</a:t>
            </a:r>
            <a:r>
              <a:rPr lang="en">
                <a:solidFill>
                  <a:srgbClr val="0000FF"/>
                </a:solidFill>
              </a:rPr>
              <a:t> you love to do together.</a:t>
            </a:r>
            <a:endParaRPr>
              <a:solidFill>
                <a:srgbClr val="0000FF"/>
              </a:solidFill>
            </a:endParaRPr>
          </a:p>
          <a:p>
            <a:pPr marL="457200" lvl="0" indent="-342900" algn="l" rtl="0">
              <a:spcBef>
                <a:spcPts val="0"/>
              </a:spcBef>
              <a:spcAft>
                <a:spcPts val="0"/>
              </a:spcAft>
              <a:buClr>
                <a:srgbClr val="FF00FF"/>
              </a:buClr>
              <a:buSzPts val="1800"/>
              <a:buChar char="-"/>
            </a:pPr>
            <a:r>
              <a:rPr lang="en" b="1">
                <a:solidFill>
                  <a:srgbClr val="FF00FF"/>
                </a:solidFill>
              </a:rPr>
              <a:t>1 way</a:t>
            </a:r>
            <a:r>
              <a:rPr lang="en">
                <a:solidFill>
                  <a:srgbClr val="FF00FF"/>
                </a:solidFill>
              </a:rPr>
              <a:t> you can work together to get closer to Allah (SWT).</a:t>
            </a:r>
            <a:endParaRPr>
              <a:solidFill>
                <a:srgbClr val="FF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subTitle" idx="1"/>
          </p:nvPr>
        </p:nvSpPr>
        <p:spPr>
          <a:xfrm>
            <a:off x="430800" y="3553900"/>
            <a:ext cx="8282400" cy="12606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 sz="1900">
                <a:solidFill>
                  <a:srgbClr val="0000FF"/>
                </a:solidFill>
                <a:latin typeface="Source Code Pro"/>
                <a:ea typeface="Source Code Pro"/>
                <a:cs typeface="Source Code Pro"/>
                <a:sym typeface="Source Code Pro"/>
              </a:rPr>
              <a:t>For sure, Allah tells us to be fair and kind, and giving with our family. (</a:t>
            </a:r>
            <a:r>
              <a:rPr lang="en" sz="1900" i="1">
                <a:solidFill>
                  <a:srgbClr val="0000FF"/>
                </a:solidFill>
                <a:latin typeface="Source Code Pro"/>
                <a:ea typeface="Source Code Pro"/>
                <a:cs typeface="Source Code Pro"/>
                <a:sym typeface="Source Code Pro"/>
              </a:rPr>
              <a:t>Surat an-Nahl</a:t>
            </a:r>
            <a:r>
              <a:rPr lang="en" sz="1900">
                <a:solidFill>
                  <a:srgbClr val="0000FF"/>
                </a:solidFill>
                <a:latin typeface="Source Code Pro"/>
                <a:ea typeface="Source Code Pro"/>
                <a:cs typeface="Source Code Pro"/>
                <a:sym typeface="Source Code Pro"/>
              </a:rPr>
              <a:t>, 16:90)</a:t>
            </a:r>
            <a:endParaRPr sz="1900">
              <a:solidFill>
                <a:srgbClr val="0000FF"/>
              </a:solidFill>
              <a:latin typeface="Source Code Pro"/>
              <a:ea typeface="Source Code Pro"/>
              <a:cs typeface="Source Code Pro"/>
              <a:sym typeface="Source Code Pro"/>
            </a:endParaRPr>
          </a:p>
          <a:p>
            <a:pPr marL="0" lvl="0" indent="0" algn="ctr" rtl="0">
              <a:spcBef>
                <a:spcPts val="1200"/>
              </a:spcBef>
              <a:spcAft>
                <a:spcPts val="0"/>
              </a:spcAft>
              <a:buNone/>
            </a:pPr>
            <a:endParaRPr/>
          </a:p>
        </p:txBody>
      </p:sp>
      <p:sp>
        <p:nvSpPr>
          <p:cNvPr id="73" name="Google Shape;73;p14"/>
          <p:cNvSpPr txBox="1"/>
          <p:nvPr/>
        </p:nvSpPr>
        <p:spPr>
          <a:xfrm>
            <a:off x="801500" y="1089500"/>
            <a:ext cx="7782000" cy="191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highlight>
                  <a:srgbClr val="FFFFFF"/>
                </a:highlight>
                <a:latin typeface="Traditional Arabic"/>
                <a:ea typeface="Traditional Arabic"/>
                <a:cs typeface="Traditional Arabic"/>
                <a:sym typeface="Traditional Arabic"/>
              </a:rPr>
              <a:t>اِنَّ اللّٰهَ يَاۡمُرُ بِالۡعَدۡلِ وَالۡاِحۡسَانِ وَاِيۡتَآىـئِ ذِى الۡقُرۡبٰى</a:t>
            </a:r>
            <a:endParaRPr sz="2400">
              <a:latin typeface="Source Code Pro"/>
              <a:ea typeface="Source Code Pro"/>
              <a:cs typeface="Source Code Pro"/>
              <a:sym typeface="Source Code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Today’s Lesson Objectives</a:t>
            </a:r>
            <a:endParaRPr/>
          </a:p>
        </p:txBody>
      </p:sp>
      <p:sp>
        <p:nvSpPr>
          <p:cNvPr id="79" name="Google Shape;79;p1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AutoNum type="arabicParenR"/>
            </a:pPr>
            <a:r>
              <a:rPr lang="en" dirty="0"/>
              <a:t>To recognize the importance of having a </a:t>
            </a:r>
            <a:r>
              <a:rPr lang="en" b="1" dirty="0">
                <a:solidFill>
                  <a:srgbClr val="FF0000"/>
                </a:solidFill>
              </a:rPr>
              <a:t>good relationship with siblings.</a:t>
            </a:r>
            <a:endParaRPr b="1" dirty="0">
              <a:solidFill>
                <a:srgbClr val="FF0000"/>
              </a:solidFill>
            </a:endParaRPr>
          </a:p>
          <a:p>
            <a:pPr marL="457200" lvl="0" indent="-342900" algn="l" rtl="0">
              <a:spcBef>
                <a:spcPts val="0"/>
              </a:spcBef>
              <a:spcAft>
                <a:spcPts val="0"/>
              </a:spcAft>
              <a:buSzPts val="1800"/>
              <a:buAutoNum type="arabicParenR"/>
            </a:pPr>
            <a:r>
              <a:rPr lang="en" dirty="0"/>
              <a:t>To identify relationships with siblings in </a:t>
            </a:r>
            <a:r>
              <a:rPr lang="en" b="1" dirty="0">
                <a:solidFill>
                  <a:srgbClr val="0000FF"/>
                </a:solidFill>
              </a:rPr>
              <a:t>history.</a:t>
            </a:r>
            <a:endParaRPr b="1" dirty="0">
              <a:solidFill>
                <a:srgbClr val="0000FF"/>
              </a:solidFill>
            </a:endParaRPr>
          </a:p>
          <a:p>
            <a:pPr marL="457200" lvl="0" indent="-342900" algn="l" rtl="0">
              <a:spcBef>
                <a:spcPts val="0"/>
              </a:spcBef>
              <a:spcAft>
                <a:spcPts val="0"/>
              </a:spcAft>
              <a:buSzPts val="1800"/>
              <a:buAutoNum type="arabicParenR"/>
            </a:pPr>
            <a:r>
              <a:rPr lang="en" dirty="0"/>
              <a:t>To reinforce the </a:t>
            </a:r>
            <a:r>
              <a:rPr lang="en" b="1" dirty="0">
                <a:solidFill>
                  <a:srgbClr val="FF9900"/>
                </a:solidFill>
              </a:rPr>
              <a:t>characteristics of a good sibling.</a:t>
            </a:r>
            <a:endParaRPr b="1" dirty="0">
              <a:solidFill>
                <a:srgbClr val="FF9900"/>
              </a:solidFill>
            </a:endParaRPr>
          </a:p>
        </p:txBody>
      </p:sp>
      <p:pic>
        <p:nvPicPr>
          <p:cNvPr id="80" name="Google Shape;80;p15"/>
          <p:cNvPicPr preferRelativeResize="0"/>
          <p:nvPr/>
        </p:nvPicPr>
        <p:blipFill>
          <a:blip r:embed="rId3">
            <a:alphaModFix/>
          </a:blip>
          <a:stretch>
            <a:fillRect/>
          </a:stretch>
        </p:blipFill>
        <p:spPr>
          <a:xfrm>
            <a:off x="1123050" y="2645925"/>
            <a:ext cx="2485675" cy="2043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How Many of You Have a Sibling?</a:t>
            </a:r>
            <a:endParaRPr/>
          </a:p>
        </p:txBody>
      </p:sp>
      <p:pic>
        <p:nvPicPr>
          <p:cNvPr id="88" name="Google Shape;88;p16"/>
          <p:cNvPicPr preferRelativeResize="0"/>
          <p:nvPr/>
        </p:nvPicPr>
        <p:blipFill>
          <a:blip r:embed="rId3">
            <a:alphaModFix/>
          </a:blip>
          <a:stretch>
            <a:fillRect/>
          </a:stretch>
        </p:blipFill>
        <p:spPr>
          <a:xfrm>
            <a:off x="5046750" y="2278887"/>
            <a:ext cx="3572500" cy="2630525"/>
          </a:xfrm>
          <a:prstGeom prst="rect">
            <a:avLst/>
          </a:prstGeom>
          <a:noFill/>
          <a:ln>
            <a:noFill/>
          </a:ln>
        </p:spPr>
      </p:pic>
      <p:pic>
        <p:nvPicPr>
          <p:cNvPr id="89" name="Google Shape;89;p16"/>
          <p:cNvPicPr preferRelativeResize="0"/>
          <p:nvPr/>
        </p:nvPicPr>
        <p:blipFill>
          <a:blip r:embed="rId4">
            <a:alphaModFix/>
          </a:blip>
          <a:stretch>
            <a:fillRect/>
          </a:stretch>
        </p:blipFill>
        <p:spPr>
          <a:xfrm>
            <a:off x="5404863" y="454000"/>
            <a:ext cx="2856274" cy="1505501"/>
          </a:xfrm>
          <a:prstGeom prst="rect">
            <a:avLst/>
          </a:prstGeom>
          <a:noFill/>
          <a:ln>
            <a:noFill/>
          </a:ln>
        </p:spPr>
      </p:pic>
      <p:sp>
        <p:nvSpPr>
          <p:cNvPr id="90" name="Google Shape;90;p16"/>
          <p:cNvSpPr txBox="1">
            <a:spLocks noGrp="1"/>
          </p:cNvSpPr>
          <p:nvPr>
            <p:ph type="body" idx="2"/>
          </p:nvPr>
        </p:nvSpPr>
        <p:spPr>
          <a:xfrm>
            <a:off x="477103" y="2391727"/>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VOCABULARY</a:t>
            </a:r>
            <a:endParaRPr/>
          </a:p>
          <a:p>
            <a:pPr marL="0" lvl="0" indent="0" algn="l" rtl="0">
              <a:lnSpc>
                <a:spcPct val="115000"/>
              </a:lnSpc>
              <a:spcBef>
                <a:spcPts val="1600"/>
              </a:spcBef>
              <a:spcAft>
                <a:spcPts val="0"/>
              </a:spcAft>
              <a:buNone/>
            </a:pPr>
            <a:r>
              <a:rPr lang="en" sz="2000">
                <a:solidFill>
                  <a:srgbClr val="FFFFFF"/>
                </a:solidFill>
              </a:rPr>
              <a:t>أخي - </a:t>
            </a:r>
            <a:r>
              <a:rPr lang="en" sz="2000">
                <a:solidFill>
                  <a:srgbClr val="00FF00"/>
                </a:solidFill>
              </a:rPr>
              <a:t>Akhi</a:t>
            </a:r>
            <a:r>
              <a:rPr lang="en" sz="1700">
                <a:solidFill>
                  <a:srgbClr val="FFFFFF"/>
                </a:solidFill>
              </a:rPr>
              <a:t> - “my brother”</a:t>
            </a:r>
            <a:endParaRPr sz="1700">
              <a:solidFill>
                <a:srgbClr val="FFFFFF"/>
              </a:solidFill>
            </a:endParaRPr>
          </a:p>
          <a:p>
            <a:pPr marL="0" lvl="0" indent="0" algn="l" rtl="0">
              <a:lnSpc>
                <a:spcPct val="115000"/>
              </a:lnSpc>
              <a:spcBef>
                <a:spcPts val="1200"/>
              </a:spcBef>
              <a:spcAft>
                <a:spcPts val="0"/>
              </a:spcAft>
              <a:buNone/>
            </a:pPr>
            <a:r>
              <a:rPr lang="en">
                <a:solidFill>
                  <a:srgbClr val="FFFFFF"/>
                </a:solidFill>
              </a:rPr>
              <a:t>أُختي - </a:t>
            </a:r>
            <a:r>
              <a:rPr lang="en">
                <a:solidFill>
                  <a:srgbClr val="FFFF00"/>
                </a:solidFill>
              </a:rPr>
              <a:t>Ukhti</a:t>
            </a:r>
            <a:r>
              <a:rPr lang="en" sz="1800">
                <a:solidFill>
                  <a:srgbClr val="FFFF00"/>
                </a:solidFill>
              </a:rPr>
              <a:t> </a:t>
            </a:r>
            <a:r>
              <a:rPr lang="en" sz="1600" i="1">
                <a:solidFill>
                  <a:srgbClr val="FFFFFF"/>
                </a:solidFill>
              </a:rPr>
              <a:t>- “</a:t>
            </a:r>
            <a:r>
              <a:rPr lang="en" sz="1700">
                <a:solidFill>
                  <a:srgbClr val="FFFFFF"/>
                </a:solidFill>
              </a:rPr>
              <a:t>my sister”</a:t>
            </a:r>
            <a:endParaRPr sz="1700">
              <a:solidFill>
                <a:srgbClr val="FFFFFF"/>
              </a:solidFill>
            </a:endParaRPr>
          </a:p>
          <a:p>
            <a:pPr marL="0" lvl="0" indent="0" algn="l" rtl="0">
              <a:lnSpc>
                <a:spcPct val="115000"/>
              </a:lnSpc>
              <a:spcBef>
                <a:spcPts val="1200"/>
              </a:spcBef>
              <a:spcAft>
                <a:spcPts val="0"/>
              </a:spcAft>
              <a:buNone/>
            </a:pPr>
            <a:endParaRPr sz="1700">
              <a:solidFill>
                <a:srgbClr val="FFFFFF"/>
              </a:solidFill>
            </a:endParaRPr>
          </a:p>
          <a:p>
            <a:pPr marL="0" lvl="0" indent="0" algn="l" rtl="0">
              <a:spcBef>
                <a:spcPts val="12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600"/>
              <a:t>What Makes a Good Sibling?</a:t>
            </a:r>
            <a:endParaRPr sz="4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8"/>
          <p:cNvPicPr preferRelativeResize="0"/>
          <p:nvPr/>
        </p:nvPicPr>
        <p:blipFill>
          <a:blip r:embed="rId3">
            <a:alphaModFix/>
          </a:blip>
          <a:stretch>
            <a:fillRect/>
          </a:stretch>
        </p:blipFill>
        <p:spPr>
          <a:xfrm>
            <a:off x="1202900" y="341463"/>
            <a:ext cx="6738202" cy="44605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9"/>
          <p:cNvPicPr preferRelativeResize="0"/>
          <p:nvPr/>
        </p:nvPicPr>
        <p:blipFill>
          <a:blip r:embed="rId3">
            <a:alphaModFix/>
          </a:blip>
          <a:stretch>
            <a:fillRect/>
          </a:stretch>
        </p:blipFill>
        <p:spPr>
          <a:xfrm>
            <a:off x="2252887" y="210663"/>
            <a:ext cx="4638225" cy="4722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0"/>
          <p:cNvPicPr preferRelativeResize="0"/>
          <p:nvPr/>
        </p:nvPicPr>
        <p:blipFill>
          <a:blip r:embed="rId3">
            <a:alphaModFix/>
          </a:blip>
          <a:stretch>
            <a:fillRect/>
          </a:stretch>
        </p:blipFill>
        <p:spPr>
          <a:xfrm>
            <a:off x="1775288" y="-224962"/>
            <a:ext cx="5593424" cy="55934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21"/>
          <p:cNvPicPr preferRelativeResize="0"/>
          <p:nvPr/>
        </p:nvPicPr>
        <p:blipFill>
          <a:blip r:embed="rId3">
            <a:alphaModFix/>
          </a:blip>
          <a:stretch>
            <a:fillRect/>
          </a:stretch>
        </p:blipFill>
        <p:spPr>
          <a:xfrm>
            <a:off x="2121850" y="121600"/>
            <a:ext cx="4900300" cy="4900300"/>
          </a:xfrm>
          <a:prstGeom prst="rect">
            <a:avLst/>
          </a:prstGeom>
          <a:noFill/>
          <a:ln>
            <a:noFill/>
          </a:ln>
        </p:spPr>
      </p:pic>
    </p:spTree>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4EEBE4558F7141825FC23487B5CBD2" ma:contentTypeVersion="15" ma:contentTypeDescription="Create a new document." ma:contentTypeScope="" ma:versionID="64ad4abebb47a39a382f0dfaff5f33ae">
  <xsd:schema xmlns:xsd="http://www.w3.org/2001/XMLSchema" xmlns:xs="http://www.w3.org/2001/XMLSchema" xmlns:p="http://schemas.microsoft.com/office/2006/metadata/properties" xmlns:ns2="2e1157b2-a541-4da2-bb01-f090c72d0366" xmlns:ns3="3897caef-7371-441b-81d8-0b1622f7b96c" xmlns:ns4="a2842b47-d5c6-4772-85f2-0bb4a15ec68e" targetNamespace="http://schemas.microsoft.com/office/2006/metadata/properties" ma:root="true" ma:fieldsID="9e5e9157a40a8ab9045b342f6df90098" ns2:_="" ns3:_="" ns4:_="">
    <xsd:import namespace="2e1157b2-a541-4da2-bb01-f090c72d0366"/>
    <xsd:import namespace="3897caef-7371-441b-81d8-0b1622f7b96c"/>
    <xsd:import namespace="a2842b47-d5c6-4772-85f2-0bb4a15ec68e"/>
    <xsd:element name="properties">
      <xsd:complexType>
        <xsd:sequence>
          <xsd:element name="documentManagement">
            <xsd:complexType>
              <xsd:all>
                <xsd:element ref="ns2:TaxKeywordTaxHTField" minOccurs="0"/>
                <xsd:element ref="ns2:TaxCatchAll" minOccurs="0"/>
                <xsd:element ref="ns3:SharedWithUsers"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157b2-a541-4da2-bb01-f090c72d0366"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8a53a116-a60c-4d17-9298-8743241e69e7}" ma:internalName="TaxCatchAll" ma:showField="CatchAllData" ma:web="2e1157b2-a541-4da2-bb01-f090c72d036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897caef-7371-441b-81d8-0b1622f7b96c"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842b47-d5c6-4772-85f2-0bb4a15ec68e"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e1157b2-a541-4da2-bb01-f090c72d0366"/>
    <TaxKeywordTaxHTField xmlns="2e1157b2-a541-4da2-bb01-f090c72d0366">
      <Terms xmlns="http://schemas.microsoft.com/office/infopath/2007/PartnerControls"/>
    </TaxKeywordTaxHTField>
  </documentManagement>
</p:properties>
</file>

<file path=customXml/itemProps1.xml><?xml version="1.0" encoding="utf-8"?>
<ds:datastoreItem xmlns:ds="http://schemas.openxmlformats.org/officeDocument/2006/customXml" ds:itemID="{70306664-111E-4767-8248-3A87168F6EA7}">
  <ds:schemaRefs>
    <ds:schemaRef ds:uri="http://schemas.microsoft.com/sharepoint/v3/contenttype/forms"/>
  </ds:schemaRefs>
</ds:datastoreItem>
</file>

<file path=customXml/itemProps2.xml><?xml version="1.0" encoding="utf-8"?>
<ds:datastoreItem xmlns:ds="http://schemas.openxmlformats.org/officeDocument/2006/customXml" ds:itemID="{C83CCE99-1A33-4745-A9BC-5573F006DD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1157b2-a541-4da2-bb01-f090c72d0366"/>
    <ds:schemaRef ds:uri="3897caef-7371-441b-81d8-0b1622f7b96c"/>
    <ds:schemaRef ds:uri="a2842b47-d5c6-4772-85f2-0bb4a15ec6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82FE15-DF5A-4A5F-B1BD-DEC9801D9824}">
  <ds:schemaRefs>
    <ds:schemaRef ds:uri="http://schemas.microsoft.com/office/2006/metadata/properties"/>
    <ds:schemaRef ds:uri="http://schemas.microsoft.com/office/infopath/2007/PartnerControls"/>
    <ds:schemaRef ds:uri="2e1157b2-a541-4da2-bb01-f090c72d0366"/>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12</Slides>
  <Notes>12</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Modern Writer</vt:lpstr>
      <vt:lpstr>My Siblings and Me     </vt:lpstr>
      <vt:lpstr>PowerPoint Presentation</vt:lpstr>
      <vt:lpstr>Today’s Lesson Objectives</vt:lpstr>
      <vt:lpstr>How Many of You Have a Sibling?</vt:lpstr>
      <vt:lpstr>What Makes a Good Sibling?</vt:lpstr>
      <vt:lpstr>PowerPoint Presentation</vt:lpstr>
      <vt:lpstr>PowerPoint Presentation</vt:lpstr>
      <vt:lpstr>PowerPoint Presentation</vt:lpstr>
      <vt:lpstr>PowerPoint Presentation</vt:lpstr>
      <vt:lpstr>Who Are Siblings in Islam?</vt:lpstr>
      <vt:lpstr>PowerPoint Presentation</vt:lpstr>
      <vt:lpstr>Activity Time! Card-Making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Siblings and Me     </dc:title>
  <cp:revision>5</cp:revision>
  <dcterms:modified xsi:type="dcterms:W3CDTF">2021-03-02T14:25:49Z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0x010100B04EEBE4558F7141825FC23487B5CBD2</vt:lpwstr>
  </property>
  <property fmtid="{D5CDD505-2E9C-101B-9397-08002B2CF9AE}" pid="3" name="TaxKeyword">
    <vt:lpwstr/>
  </property>
</Properties>
</file>